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8288000" cy="10287000"/>
  <p:notesSz cx="6858000" cy="9144000"/>
  <p:embeddedFontLst>
    <p:embeddedFont>
      <p:font typeface="Aileron Bold" pitchFamily="2" charset="77"/>
      <p:regular r:id="rId36"/>
      <p:bold r:id="rId37"/>
    </p:embeddedFont>
    <p:embeddedFont>
      <p:font typeface="Anton" pitchFamily="2" charset="77"/>
      <p:regular r:id="rId38"/>
    </p:embeddedFont>
    <p:embeddedFont>
      <p:font typeface="Anton Italics" pitchFamily="2" charset="77"/>
      <p:regular r:id="rId39"/>
      <p:italic r:id="rId40"/>
    </p:embeddedFont>
    <p:embeddedFont>
      <p:font typeface="Arimo Bold" panose="020B0704020202020204" pitchFamily="34" charset="0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nva Sans Bold" panose="020B0803030501040103" pitchFamily="34" charset="0"/>
      <p:regular r:id="rId47"/>
      <p:bold r:id="rId48"/>
    </p:embeddedFont>
    <p:embeddedFont>
      <p:font typeface="Inter Bold" panose="020B0802030000000004" pitchFamily="34" charset="0"/>
      <p:regular r:id="rId49"/>
      <p:bold r:id="rId50"/>
    </p:embeddedFont>
    <p:embeddedFont>
      <p:font typeface="League Spartan" pitchFamily="2" charset="77"/>
      <p:regular r:id="rId51"/>
      <p:bold r:id="rId52"/>
    </p:embeddedFont>
    <p:embeddedFont>
      <p:font typeface="Oswald" pitchFamily="2" charset="77"/>
      <p:regular r:id="rId53"/>
      <p:bold r:id="rId54"/>
    </p:embeddedFont>
    <p:embeddedFont>
      <p:font typeface="Oswald Bold" pitchFamily="2" charset="77"/>
      <p:regular r:id="rId55"/>
      <p:bold r:id="rId56"/>
    </p:embeddedFont>
    <p:embeddedFont>
      <p:font typeface="Raleway" pitchFamily="2" charset="77"/>
      <p:regular r:id="rId57"/>
      <p:bold r:id="rId58"/>
      <p:italic r:id="rId59"/>
      <p:boldItalic r:id="rId60"/>
    </p:embeddedFont>
    <p:embeddedFont>
      <p:font typeface="Raleway Bold" panose="020B0803030101060003" pitchFamily="34" charset="77"/>
      <p:regular r:id="rId61"/>
      <p:bold r:id="rId62"/>
    </p:embeddedFont>
    <p:embeddedFont>
      <p:font typeface="Sunborn" pitchFamily="2" charset="0"/>
      <p:regular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07" autoAdjust="0"/>
  </p:normalViewPr>
  <p:slideViewPr>
    <p:cSldViewPr>
      <p:cViewPr varScale="1">
        <p:scale>
          <a:sx n="82" d="100"/>
          <a:sy n="82" d="100"/>
        </p:scale>
        <p:origin x="6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font" Target="fonts/font2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15.07.2024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There is a Growing Crisis in America and the Problem is Escalating at an Alarming Rate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 Want to Pay You to be Part of the Solution!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Comprehensive Care, Unmatched Convenience</a:t>
            </a:r>
          </a:p>
          <a:p>
            <a:endParaRPr lang="en-US"/>
          </a:p>
          <a:p>
            <a:r>
              <a:rPr lang="en-US"/>
              <a:t>With ConnectMD, you gain access to 24/7 virtual urgent care, </a:t>
            </a:r>
          </a:p>
          <a:p>
            <a:endParaRPr lang="en-US"/>
          </a:p>
          <a:p>
            <a:r>
              <a:rPr lang="en-US"/>
              <a:t>24/7 mental health counseling, </a:t>
            </a:r>
          </a:p>
          <a:p>
            <a:endParaRPr lang="en-US"/>
          </a:p>
          <a:p>
            <a:r>
              <a:rPr lang="en-US"/>
              <a:t>Same-day and Next Day access to Primary physicians </a:t>
            </a:r>
          </a:p>
          <a:p>
            <a:endParaRPr lang="en-US"/>
          </a:p>
          <a:p>
            <a:r>
              <a:rPr lang="en-US"/>
              <a:t>and formulary prescriptions at zero additional cost for members. </a:t>
            </a:r>
          </a:p>
          <a:p>
            <a:endParaRPr lang="en-US"/>
          </a:p>
          <a:p>
            <a:r>
              <a:rPr lang="en-US"/>
              <a:t>Plus more...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Let's talk about the different memberships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Let's talk about the different memberships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Let's talk about the different memberships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What about cotsts?</a:t>
            </a:r>
          </a:p>
          <a:p>
            <a:endParaRPr lang="en-US"/>
          </a:p>
          <a:p>
            <a:r>
              <a:rPr lang="en-US"/>
              <a:t>KonnectMD is an incredible value especially compared to the rising costs of health care we have all been experiencing.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Let's talk about the different memberships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Let's talk about the different memberships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 Want to Pay You to be Part of the Solution!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svg"/><Relationship Id="rId7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eg"/><Relationship Id="rId3" Type="http://schemas.openxmlformats.org/officeDocument/2006/relationships/image" Target="../media/image3.jpe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sv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9.jpeg"/><Relationship Id="rId7" Type="http://schemas.openxmlformats.org/officeDocument/2006/relationships/image" Target="../media/image55.sv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5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527" t="-8749" b="-292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59895" y="6327967"/>
            <a:ext cx="932472" cy="529809"/>
          </a:xfrm>
          <a:custGeom>
            <a:avLst/>
            <a:gdLst/>
            <a:ahLst/>
            <a:cxnLst/>
            <a:rect l="l" t="t" r="r" b="b"/>
            <a:pathLst>
              <a:path w="932472" h="529809">
                <a:moveTo>
                  <a:pt x="0" y="0"/>
                </a:moveTo>
                <a:lnTo>
                  <a:pt x="932472" y="0"/>
                </a:lnTo>
                <a:lnTo>
                  <a:pt x="932472" y="529809"/>
                </a:lnTo>
                <a:lnTo>
                  <a:pt x="0" y="529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000" b="-48000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9977" y="905285"/>
            <a:ext cx="16948046" cy="8476430"/>
          </a:xfrm>
          <a:custGeom>
            <a:avLst/>
            <a:gdLst/>
            <a:ahLst/>
            <a:cxnLst/>
            <a:rect l="l" t="t" r="r" b="b"/>
            <a:pathLst>
              <a:path w="16948046" h="8476430">
                <a:moveTo>
                  <a:pt x="0" y="0"/>
                </a:moveTo>
                <a:lnTo>
                  <a:pt x="16948046" y="0"/>
                </a:lnTo>
                <a:lnTo>
                  <a:pt x="16948046" y="8476430"/>
                </a:lnTo>
                <a:lnTo>
                  <a:pt x="0" y="8476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1" r="-124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9977" y="905285"/>
            <a:ext cx="10921029" cy="5930836"/>
          </a:xfrm>
          <a:custGeom>
            <a:avLst/>
            <a:gdLst/>
            <a:ahLst/>
            <a:cxnLst/>
            <a:rect l="l" t="t" r="r" b="b"/>
            <a:pathLst>
              <a:path w="10921029" h="5930836">
                <a:moveTo>
                  <a:pt x="0" y="0"/>
                </a:moveTo>
                <a:lnTo>
                  <a:pt x="10921028" y="0"/>
                </a:lnTo>
                <a:lnTo>
                  <a:pt x="10921028" y="5930836"/>
                </a:lnTo>
                <a:lnTo>
                  <a:pt x="0" y="5930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83486" y="2178082"/>
            <a:ext cx="10921029" cy="5930836"/>
          </a:xfrm>
          <a:custGeom>
            <a:avLst/>
            <a:gdLst/>
            <a:ahLst/>
            <a:cxnLst/>
            <a:rect l="l" t="t" r="r" b="b"/>
            <a:pathLst>
              <a:path w="10921029" h="5930836">
                <a:moveTo>
                  <a:pt x="0" y="0"/>
                </a:moveTo>
                <a:lnTo>
                  <a:pt x="10921028" y="0"/>
                </a:lnTo>
                <a:lnTo>
                  <a:pt x="10921028" y="5930836"/>
                </a:lnTo>
                <a:lnTo>
                  <a:pt x="0" y="5930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96504" y="5832535"/>
            <a:ext cx="12079739" cy="3425765"/>
          </a:xfrm>
          <a:custGeom>
            <a:avLst/>
            <a:gdLst/>
            <a:ahLst/>
            <a:cxnLst/>
            <a:rect l="l" t="t" r="r" b="b"/>
            <a:pathLst>
              <a:path w="12079739" h="3425765">
                <a:moveTo>
                  <a:pt x="0" y="0"/>
                </a:moveTo>
                <a:lnTo>
                  <a:pt x="12079739" y="0"/>
                </a:lnTo>
                <a:lnTo>
                  <a:pt x="12079739" y="3425765"/>
                </a:lnTo>
                <a:lnTo>
                  <a:pt x="0" y="3425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15863" y="1234822"/>
            <a:ext cx="11241021" cy="5095162"/>
          </a:xfrm>
          <a:custGeom>
            <a:avLst/>
            <a:gdLst/>
            <a:ahLst/>
            <a:cxnLst/>
            <a:rect l="l" t="t" r="r" b="b"/>
            <a:pathLst>
              <a:path w="11241021" h="5095162">
                <a:moveTo>
                  <a:pt x="0" y="0"/>
                </a:moveTo>
                <a:lnTo>
                  <a:pt x="11241022" y="0"/>
                </a:lnTo>
                <a:lnTo>
                  <a:pt x="11241022" y="5095162"/>
                </a:lnTo>
                <a:lnTo>
                  <a:pt x="0" y="509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3356" y="1599993"/>
            <a:ext cx="11199231" cy="3543507"/>
          </a:xfrm>
          <a:custGeom>
            <a:avLst/>
            <a:gdLst/>
            <a:ahLst/>
            <a:cxnLst/>
            <a:rect l="l" t="t" r="r" b="b"/>
            <a:pathLst>
              <a:path w="11199231" h="3543507">
                <a:moveTo>
                  <a:pt x="0" y="0"/>
                </a:moveTo>
                <a:lnTo>
                  <a:pt x="11199231" y="0"/>
                </a:lnTo>
                <a:lnTo>
                  <a:pt x="11199231" y="3543507"/>
                </a:lnTo>
                <a:lnTo>
                  <a:pt x="0" y="3543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33104" y="3702767"/>
            <a:ext cx="11221792" cy="2881467"/>
          </a:xfrm>
          <a:custGeom>
            <a:avLst/>
            <a:gdLst/>
            <a:ahLst/>
            <a:cxnLst/>
            <a:rect l="l" t="t" r="r" b="b"/>
            <a:pathLst>
              <a:path w="11221792" h="2881467">
                <a:moveTo>
                  <a:pt x="0" y="0"/>
                </a:moveTo>
                <a:lnTo>
                  <a:pt x="11221792" y="0"/>
                </a:lnTo>
                <a:lnTo>
                  <a:pt x="11221792" y="2881466"/>
                </a:lnTo>
                <a:lnTo>
                  <a:pt x="0" y="28814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39070" y="2746597"/>
            <a:ext cx="15025097" cy="3113308"/>
          </a:xfrm>
          <a:custGeom>
            <a:avLst/>
            <a:gdLst/>
            <a:ahLst/>
            <a:cxnLst/>
            <a:rect l="l" t="t" r="r" b="b"/>
            <a:pathLst>
              <a:path w="15025097" h="3113308">
                <a:moveTo>
                  <a:pt x="0" y="0"/>
                </a:moveTo>
                <a:lnTo>
                  <a:pt x="15025097" y="0"/>
                </a:lnTo>
                <a:lnTo>
                  <a:pt x="15025097" y="3113308"/>
                </a:lnTo>
                <a:lnTo>
                  <a:pt x="0" y="31133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07070" y="6022161"/>
            <a:ext cx="14010082" cy="2789479"/>
          </a:xfrm>
          <a:custGeom>
            <a:avLst/>
            <a:gdLst/>
            <a:ahLst/>
            <a:cxnLst/>
            <a:rect l="l" t="t" r="r" b="b"/>
            <a:pathLst>
              <a:path w="14010082" h="2789479">
                <a:moveTo>
                  <a:pt x="0" y="0"/>
                </a:moveTo>
                <a:lnTo>
                  <a:pt x="14010082" y="0"/>
                </a:lnTo>
                <a:lnTo>
                  <a:pt x="14010082" y="2789479"/>
                </a:lnTo>
                <a:lnTo>
                  <a:pt x="0" y="27894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9977" y="905285"/>
            <a:ext cx="16948046" cy="8476430"/>
          </a:xfrm>
          <a:custGeom>
            <a:avLst/>
            <a:gdLst/>
            <a:ahLst/>
            <a:cxnLst/>
            <a:rect l="l" t="t" r="r" b="b"/>
            <a:pathLst>
              <a:path w="16948046" h="8476430">
                <a:moveTo>
                  <a:pt x="0" y="0"/>
                </a:moveTo>
                <a:lnTo>
                  <a:pt x="16948046" y="0"/>
                </a:lnTo>
                <a:lnTo>
                  <a:pt x="16948046" y="8476430"/>
                </a:lnTo>
                <a:lnTo>
                  <a:pt x="0" y="8476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1" r="-124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83486" y="2178082"/>
            <a:ext cx="10921029" cy="5930836"/>
          </a:xfrm>
          <a:custGeom>
            <a:avLst/>
            <a:gdLst/>
            <a:ahLst/>
            <a:cxnLst/>
            <a:rect l="l" t="t" r="r" b="b"/>
            <a:pathLst>
              <a:path w="10921029" h="5930836">
                <a:moveTo>
                  <a:pt x="0" y="0"/>
                </a:moveTo>
                <a:lnTo>
                  <a:pt x="10921028" y="0"/>
                </a:lnTo>
                <a:lnTo>
                  <a:pt x="10921028" y="5930836"/>
                </a:lnTo>
                <a:lnTo>
                  <a:pt x="0" y="5930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96504" y="5832535"/>
            <a:ext cx="12079739" cy="3425765"/>
          </a:xfrm>
          <a:custGeom>
            <a:avLst/>
            <a:gdLst/>
            <a:ahLst/>
            <a:cxnLst/>
            <a:rect l="l" t="t" r="r" b="b"/>
            <a:pathLst>
              <a:path w="12079739" h="3425765">
                <a:moveTo>
                  <a:pt x="0" y="0"/>
                </a:moveTo>
                <a:lnTo>
                  <a:pt x="12079739" y="0"/>
                </a:lnTo>
                <a:lnTo>
                  <a:pt x="12079739" y="3425765"/>
                </a:lnTo>
                <a:lnTo>
                  <a:pt x="0" y="3425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15863" y="1234822"/>
            <a:ext cx="11241021" cy="5095162"/>
          </a:xfrm>
          <a:custGeom>
            <a:avLst/>
            <a:gdLst/>
            <a:ahLst/>
            <a:cxnLst/>
            <a:rect l="l" t="t" r="r" b="b"/>
            <a:pathLst>
              <a:path w="11241021" h="5095162">
                <a:moveTo>
                  <a:pt x="0" y="0"/>
                </a:moveTo>
                <a:lnTo>
                  <a:pt x="11241022" y="0"/>
                </a:lnTo>
                <a:lnTo>
                  <a:pt x="11241022" y="5095162"/>
                </a:lnTo>
                <a:lnTo>
                  <a:pt x="0" y="509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3356" y="1599993"/>
            <a:ext cx="11199231" cy="3543507"/>
          </a:xfrm>
          <a:custGeom>
            <a:avLst/>
            <a:gdLst/>
            <a:ahLst/>
            <a:cxnLst/>
            <a:rect l="l" t="t" r="r" b="b"/>
            <a:pathLst>
              <a:path w="11199231" h="3543507">
                <a:moveTo>
                  <a:pt x="0" y="0"/>
                </a:moveTo>
                <a:lnTo>
                  <a:pt x="11199231" y="0"/>
                </a:lnTo>
                <a:lnTo>
                  <a:pt x="11199231" y="3543507"/>
                </a:lnTo>
                <a:lnTo>
                  <a:pt x="0" y="3543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33104" y="3702767"/>
            <a:ext cx="11221792" cy="2881467"/>
          </a:xfrm>
          <a:custGeom>
            <a:avLst/>
            <a:gdLst/>
            <a:ahLst/>
            <a:cxnLst/>
            <a:rect l="l" t="t" r="r" b="b"/>
            <a:pathLst>
              <a:path w="11221792" h="2881467">
                <a:moveTo>
                  <a:pt x="0" y="0"/>
                </a:moveTo>
                <a:lnTo>
                  <a:pt x="11221792" y="0"/>
                </a:lnTo>
                <a:lnTo>
                  <a:pt x="11221792" y="2881466"/>
                </a:lnTo>
                <a:lnTo>
                  <a:pt x="0" y="28814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39070" y="2746597"/>
            <a:ext cx="15025097" cy="3113308"/>
          </a:xfrm>
          <a:custGeom>
            <a:avLst/>
            <a:gdLst/>
            <a:ahLst/>
            <a:cxnLst/>
            <a:rect l="l" t="t" r="r" b="b"/>
            <a:pathLst>
              <a:path w="15025097" h="3113308">
                <a:moveTo>
                  <a:pt x="0" y="0"/>
                </a:moveTo>
                <a:lnTo>
                  <a:pt x="15025097" y="0"/>
                </a:lnTo>
                <a:lnTo>
                  <a:pt x="15025097" y="3113308"/>
                </a:lnTo>
                <a:lnTo>
                  <a:pt x="0" y="31133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07070" y="6022161"/>
            <a:ext cx="14010082" cy="2789479"/>
          </a:xfrm>
          <a:custGeom>
            <a:avLst/>
            <a:gdLst/>
            <a:ahLst/>
            <a:cxnLst/>
            <a:rect l="l" t="t" r="r" b="b"/>
            <a:pathLst>
              <a:path w="14010082" h="2789479">
                <a:moveTo>
                  <a:pt x="0" y="0"/>
                </a:moveTo>
                <a:lnTo>
                  <a:pt x="14010082" y="0"/>
                </a:lnTo>
                <a:lnTo>
                  <a:pt x="14010082" y="2789479"/>
                </a:lnTo>
                <a:lnTo>
                  <a:pt x="0" y="27894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7410" y="3262427"/>
            <a:ext cx="11633180" cy="3762146"/>
          </a:xfrm>
          <a:custGeom>
            <a:avLst/>
            <a:gdLst/>
            <a:ahLst/>
            <a:cxnLst/>
            <a:rect l="l" t="t" r="r" b="b"/>
            <a:pathLst>
              <a:path w="11633180" h="3762146">
                <a:moveTo>
                  <a:pt x="0" y="0"/>
                </a:moveTo>
                <a:lnTo>
                  <a:pt x="11633180" y="0"/>
                </a:lnTo>
                <a:lnTo>
                  <a:pt x="11633180" y="3762146"/>
                </a:lnTo>
                <a:lnTo>
                  <a:pt x="0" y="37621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9977" y="905285"/>
            <a:ext cx="16948046" cy="8476430"/>
          </a:xfrm>
          <a:custGeom>
            <a:avLst/>
            <a:gdLst/>
            <a:ahLst/>
            <a:cxnLst/>
            <a:rect l="l" t="t" r="r" b="b"/>
            <a:pathLst>
              <a:path w="16948046" h="8476430">
                <a:moveTo>
                  <a:pt x="0" y="0"/>
                </a:moveTo>
                <a:lnTo>
                  <a:pt x="16948046" y="0"/>
                </a:lnTo>
                <a:lnTo>
                  <a:pt x="16948046" y="8476430"/>
                </a:lnTo>
                <a:lnTo>
                  <a:pt x="0" y="8476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1" r="-124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83486" y="2178082"/>
            <a:ext cx="10921029" cy="5930836"/>
          </a:xfrm>
          <a:custGeom>
            <a:avLst/>
            <a:gdLst/>
            <a:ahLst/>
            <a:cxnLst/>
            <a:rect l="l" t="t" r="r" b="b"/>
            <a:pathLst>
              <a:path w="10921029" h="5930836">
                <a:moveTo>
                  <a:pt x="0" y="0"/>
                </a:moveTo>
                <a:lnTo>
                  <a:pt x="10921028" y="0"/>
                </a:lnTo>
                <a:lnTo>
                  <a:pt x="10921028" y="5930836"/>
                </a:lnTo>
                <a:lnTo>
                  <a:pt x="0" y="5930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96504" y="5832535"/>
            <a:ext cx="12079739" cy="3425765"/>
          </a:xfrm>
          <a:custGeom>
            <a:avLst/>
            <a:gdLst/>
            <a:ahLst/>
            <a:cxnLst/>
            <a:rect l="l" t="t" r="r" b="b"/>
            <a:pathLst>
              <a:path w="12079739" h="3425765">
                <a:moveTo>
                  <a:pt x="0" y="0"/>
                </a:moveTo>
                <a:lnTo>
                  <a:pt x="12079739" y="0"/>
                </a:lnTo>
                <a:lnTo>
                  <a:pt x="12079739" y="3425765"/>
                </a:lnTo>
                <a:lnTo>
                  <a:pt x="0" y="3425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15863" y="1234822"/>
            <a:ext cx="11241021" cy="5095162"/>
          </a:xfrm>
          <a:custGeom>
            <a:avLst/>
            <a:gdLst/>
            <a:ahLst/>
            <a:cxnLst/>
            <a:rect l="l" t="t" r="r" b="b"/>
            <a:pathLst>
              <a:path w="11241021" h="5095162">
                <a:moveTo>
                  <a:pt x="0" y="0"/>
                </a:moveTo>
                <a:lnTo>
                  <a:pt x="11241022" y="0"/>
                </a:lnTo>
                <a:lnTo>
                  <a:pt x="11241022" y="5095162"/>
                </a:lnTo>
                <a:lnTo>
                  <a:pt x="0" y="509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3356" y="1599993"/>
            <a:ext cx="11199231" cy="3543507"/>
          </a:xfrm>
          <a:custGeom>
            <a:avLst/>
            <a:gdLst/>
            <a:ahLst/>
            <a:cxnLst/>
            <a:rect l="l" t="t" r="r" b="b"/>
            <a:pathLst>
              <a:path w="11199231" h="3543507">
                <a:moveTo>
                  <a:pt x="0" y="0"/>
                </a:moveTo>
                <a:lnTo>
                  <a:pt x="11199231" y="0"/>
                </a:lnTo>
                <a:lnTo>
                  <a:pt x="11199231" y="3543507"/>
                </a:lnTo>
                <a:lnTo>
                  <a:pt x="0" y="3543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33104" y="3702767"/>
            <a:ext cx="11221792" cy="2881467"/>
          </a:xfrm>
          <a:custGeom>
            <a:avLst/>
            <a:gdLst/>
            <a:ahLst/>
            <a:cxnLst/>
            <a:rect l="l" t="t" r="r" b="b"/>
            <a:pathLst>
              <a:path w="11221792" h="2881467">
                <a:moveTo>
                  <a:pt x="0" y="0"/>
                </a:moveTo>
                <a:lnTo>
                  <a:pt x="11221792" y="0"/>
                </a:lnTo>
                <a:lnTo>
                  <a:pt x="11221792" y="2881466"/>
                </a:lnTo>
                <a:lnTo>
                  <a:pt x="0" y="28814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39070" y="2746597"/>
            <a:ext cx="15025097" cy="3113308"/>
          </a:xfrm>
          <a:custGeom>
            <a:avLst/>
            <a:gdLst/>
            <a:ahLst/>
            <a:cxnLst/>
            <a:rect l="l" t="t" r="r" b="b"/>
            <a:pathLst>
              <a:path w="15025097" h="3113308">
                <a:moveTo>
                  <a:pt x="0" y="0"/>
                </a:moveTo>
                <a:lnTo>
                  <a:pt x="15025097" y="0"/>
                </a:lnTo>
                <a:lnTo>
                  <a:pt x="15025097" y="3113308"/>
                </a:lnTo>
                <a:lnTo>
                  <a:pt x="0" y="31133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07070" y="6022161"/>
            <a:ext cx="14010082" cy="2789479"/>
          </a:xfrm>
          <a:custGeom>
            <a:avLst/>
            <a:gdLst/>
            <a:ahLst/>
            <a:cxnLst/>
            <a:rect l="l" t="t" r="r" b="b"/>
            <a:pathLst>
              <a:path w="14010082" h="2789479">
                <a:moveTo>
                  <a:pt x="0" y="0"/>
                </a:moveTo>
                <a:lnTo>
                  <a:pt x="14010082" y="0"/>
                </a:lnTo>
                <a:lnTo>
                  <a:pt x="14010082" y="2789479"/>
                </a:lnTo>
                <a:lnTo>
                  <a:pt x="0" y="27894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7410" y="3262427"/>
            <a:ext cx="11633180" cy="3762146"/>
          </a:xfrm>
          <a:custGeom>
            <a:avLst/>
            <a:gdLst/>
            <a:ahLst/>
            <a:cxnLst/>
            <a:rect l="l" t="t" r="r" b="b"/>
            <a:pathLst>
              <a:path w="11633180" h="3762146">
                <a:moveTo>
                  <a:pt x="0" y="0"/>
                </a:moveTo>
                <a:lnTo>
                  <a:pt x="11633180" y="0"/>
                </a:lnTo>
                <a:lnTo>
                  <a:pt x="11633180" y="3762146"/>
                </a:lnTo>
                <a:lnTo>
                  <a:pt x="0" y="37621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0002" y="2314782"/>
            <a:ext cx="17687995" cy="5657436"/>
          </a:xfrm>
          <a:custGeom>
            <a:avLst/>
            <a:gdLst/>
            <a:ahLst/>
            <a:cxnLst/>
            <a:rect l="l" t="t" r="r" b="b"/>
            <a:pathLst>
              <a:path w="17687995" h="5657436">
                <a:moveTo>
                  <a:pt x="0" y="0"/>
                </a:moveTo>
                <a:lnTo>
                  <a:pt x="17687996" y="0"/>
                </a:lnTo>
                <a:lnTo>
                  <a:pt x="17687996" y="5657436"/>
                </a:lnTo>
                <a:lnTo>
                  <a:pt x="0" y="56574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2789" r="-25687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3211846" y="7024573"/>
            <a:ext cx="4776152" cy="947645"/>
            <a:chOff x="0" y="0"/>
            <a:chExt cx="1257916" cy="24958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57916" cy="249585"/>
            </a:xfrm>
            <a:custGeom>
              <a:avLst/>
              <a:gdLst/>
              <a:ahLst/>
              <a:cxnLst/>
              <a:rect l="l" t="t" r="r" b="b"/>
              <a:pathLst>
                <a:path w="1257916" h="249585">
                  <a:moveTo>
                    <a:pt x="0" y="0"/>
                  </a:moveTo>
                  <a:lnTo>
                    <a:pt x="1257916" y="0"/>
                  </a:lnTo>
                  <a:lnTo>
                    <a:pt x="1257916" y="249585"/>
                  </a:lnTo>
                  <a:lnTo>
                    <a:pt x="0" y="24958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257916" cy="287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9977" y="905285"/>
            <a:ext cx="16948046" cy="8476430"/>
          </a:xfrm>
          <a:custGeom>
            <a:avLst/>
            <a:gdLst/>
            <a:ahLst/>
            <a:cxnLst/>
            <a:rect l="l" t="t" r="r" b="b"/>
            <a:pathLst>
              <a:path w="16948046" h="8476430">
                <a:moveTo>
                  <a:pt x="0" y="0"/>
                </a:moveTo>
                <a:lnTo>
                  <a:pt x="16948046" y="0"/>
                </a:lnTo>
                <a:lnTo>
                  <a:pt x="16948046" y="8476430"/>
                </a:lnTo>
                <a:lnTo>
                  <a:pt x="0" y="8476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1" r="-124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83486" y="2178082"/>
            <a:ext cx="10921029" cy="5930836"/>
          </a:xfrm>
          <a:custGeom>
            <a:avLst/>
            <a:gdLst/>
            <a:ahLst/>
            <a:cxnLst/>
            <a:rect l="l" t="t" r="r" b="b"/>
            <a:pathLst>
              <a:path w="10921029" h="5930836">
                <a:moveTo>
                  <a:pt x="0" y="0"/>
                </a:moveTo>
                <a:lnTo>
                  <a:pt x="10921028" y="0"/>
                </a:lnTo>
                <a:lnTo>
                  <a:pt x="10921028" y="5930836"/>
                </a:lnTo>
                <a:lnTo>
                  <a:pt x="0" y="5930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96504" y="5832535"/>
            <a:ext cx="12079739" cy="3425765"/>
          </a:xfrm>
          <a:custGeom>
            <a:avLst/>
            <a:gdLst/>
            <a:ahLst/>
            <a:cxnLst/>
            <a:rect l="l" t="t" r="r" b="b"/>
            <a:pathLst>
              <a:path w="12079739" h="3425765">
                <a:moveTo>
                  <a:pt x="0" y="0"/>
                </a:moveTo>
                <a:lnTo>
                  <a:pt x="12079739" y="0"/>
                </a:lnTo>
                <a:lnTo>
                  <a:pt x="12079739" y="3425765"/>
                </a:lnTo>
                <a:lnTo>
                  <a:pt x="0" y="3425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15863" y="1234822"/>
            <a:ext cx="11241021" cy="5095162"/>
          </a:xfrm>
          <a:custGeom>
            <a:avLst/>
            <a:gdLst/>
            <a:ahLst/>
            <a:cxnLst/>
            <a:rect l="l" t="t" r="r" b="b"/>
            <a:pathLst>
              <a:path w="11241021" h="5095162">
                <a:moveTo>
                  <a:pt x="0" y="0"/>
                </a:moveTo>
                <a:lnTo>
                  <a:pt x="11241022" y="0"/>
                </a:lnTo>
                <a:lnTo>
                  <a:pt x="11241022" y="5095162"/>
                </a:lnTo>
                <a:lnTo>
                  <a:pt x="0" y="509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3356" y="1599993"/>
            <a:ext cx="11199231" cy="3543507"/>
          </a:xfrm>
          <a:custGeom>
            <a:avLst/>
            <a:gdLst/>
            <a:ahLst/>
            <a:cxnLst/>
            <a:rect l="l" t="t" r="r" b="b"/>
            <a:pathLst>
              <a:path w="11199231" h="3543507">
                <a:moveTo>
                  <a:pt x="0" y="0"/>
                </a:moveTo>
                <a:lnTo>
                  <a:pt x="11199231" y="0"/>
                </a:lnTo>
                <a:lnTo>
                  <a:pt x="11199231" y="3543507"/>
                </a:lnTo>
                <a:lnTo>
                  <a:pt x="0" y="3543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33104" y="3702767"/>
            <a:ext cx="11221792" cy="2881467"/>
          </a:xfrm>
          <a:custGeom>
            <a:avLst/>
            <a:gdLst/>
            <a:ahLst/>
            <a:cxnLst/>
            <a:rect l="l" t="t" r="r" b="b"/>
            <a:pathLst>
              <a:path w="11221792" h="2881467">
                <a:moveTo>
                  <a:pt x="0" y="0"/>
                </a:moveTo>
                <a:lnTo>
                  <a:pt x="11221792" y="0"/>
                </a:lnTo>
                <a:lnTo>
                  <a:pt x="11221792" y="2881466"/>
                </a:lnTo>
                <a:lnTo>
                  <a:pt x="0" y="28814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39070" y="2746597"/>
            <a:ext cx="15025097" cy="3113308"/>
          </a:xfrm>
          <a:custGeom>
            <a:avLst/>
            <a:gdLst/>
            <a:ahLst/>
            <a:cxnLst/>
            <a:rect l="l" t="t" r="r" b="b"/>
            <a:pathLst>
              <a:path w="15025097" h="3113308">
                <a:moveTo>
                  <a:pt x="0" y="0"/>
                </a:moveTo>
                <a:lnTo>
                  <a:pt x="15025097" y="0"/>
                </a:lnTo>
                <a:lnTo>
                  <a:pt x="15025097" y="3113308"/>
                </a:lnTo>
                <a:lnTo>
                  <a:pt x="0" y="31133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07070" y="6022161"/>
            <a:ext cx="14010082" cy="2789479"/>
          </a:xfrm>
          <a:custGeom>
            <a:avLst/>
            <a:gdLst/>
            <a:ahLst/>
            <a:cxnLst/>
            <a:rect l="l" t="t" r="r" b="b"/>
            <a:pathLst>
              <a:path w="14010082" h="2789479">
                <a:moveTo>
                  <a:pt x="0" y="0"/>
                </a:moveTo>
                <a:lnTo>
                  <a:pt x="14010082" y="0"/>
                </a:lnTo>
                <a:lnTo>
                  <a:pt x="14010082" y="2789479"/>
                </a:lnTo>
                <a:lnTo>
                  <a:pt x="0" y="27894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7410" y="3262427"/>
            <a:ext cx="11633180" cy="3762146"/>
          </a:xfrm>
          <a:custGeom>
            <a:avLst/>
            <a:gdLst/>
            <a:ahLst/>
            <a:cxnLst/>
            <a:rect l="l" t="t" r="r" b="b"/>
            <a:pathLst>
              <a:path w="11633180" h="3762146">
                <a:moveTo>
                  <a:pt x="0" y="0"/>
                </a:moveTo>
                <a:lnTo>
                  <a:pt x="11633180" y="0"/>
                </a:lnTo>
                <a:lnTo>
                  <a:pt x="11633180" y="3762146"/>
                </a:lnTo>
                <a:lnTo>
                  <a:pt x="0" y="37621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0002" y="2314782"/>
            <a:ext cx="17687995" cy="5657436"/>
          </a:xfrm>
          <a:custGeom>
            <a:avLst/>
            <a:gdLst/>
            <a:ahLst/>
            <a:cxnLst/>
            <a:rect l="l" t="t" r="r" b="b"/>
            <a:pathLst>
              <a:path w="17687995" h="5657436">
                <a:moveTo>
                  <a:pt x="0" y="0"/>
                </a:moveTo>
                <a:lnTo>
                  <a:pt x="17687996" y="0"/>
                </a:lnTo>
                <a:lnTo>
                  <a:pt x="17687996" y="5657436"/>
                </a:lnTo>
                <a:lnTo>
                  <a:pt x="0" y="56574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2789" r="-25687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3211846" y="7024573"/>
            <a:ext cx="4776152" cy="947645"/>
            <a:chOff x="0" y="0"/>
            <a:chExt cx="1257916" cy="24958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57916" cy="249585"/>
            </a:xfrm>
            <a:custGeom>
              <a:avLst/>
              <a:gdLst/>
              <a:ahLst/>
              <a:cxnLst/>
              <a:rect l="l" t="t" r="r" b="b"/>
              <a:pathLst>
                <a:path w="1257916" h="249585">
                  <a:moveTo>
                    <a:pt x="0" y="0"/>
                  </a:moveTo>
                  <a:lnTo>
                    <a:pt x="1257916" y="0"/>
                  </a:lnTo>
                  <a:lnTo>
                    <a:pt x="1257916" y="249585"/>
                  </a:lnTo>
                  <a:lnTo>
                    <a:pt x="0" y="24958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257916" cy="287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2799087">
            <a:off x="12989622" y="5449852"/>
            <a:ext cx="1307632" cy="2268762"/>
          </a:xfrm>
          <a:custGeom>
            <a:avLst/>
            <a:gdLst/>
            <a:ahLst/>
            <a:cxnLst/>
            <a:rect l="l" t="t" r="r" b="b"/>
            <a:pathLst>
              <a:path w="1307632" h="2268762">
                <a:moveTo>
                  <a:pt x="0" y="0"/>
                </a:moveTo>
                <a:lnTo>
                  <a:pt x="1307632" y="0"/>
                </a:lnTo>
                <a:lnTo>
                  <a:pt x="1307632" y="2268762"/>
                </a:lnTo>
                <a:lnTo>
                  <a:pt x="0" y="22687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90934" y="5167097"/>
            <a:ext cx="7126437" cy="5139704"/>
          </a:xfrm>
          <a:custGeom>
            <a:avLst/>
            <a:gdLst/>
            <a:ahLst/>
            <a:cxnLst/>
            <a:rect l="l" t="t" r="r" b="b"/>
            <a:pathLst>
              <a:path w="7126437" h="5139704">
                <a:moveTo>
                  <a:pt x="0" y="0"/>
                </a:moveTo>
                <a:lnTo>
                  <a:pt x="7126438" y="0"/>
                </a:lnTo>
                <a:lnTo>
                  <a:pt x="7126438" y="5139704"/>
                </a:lnTo>
                <a:lnTo>
                  <a:pt x="0" y="51397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63887" y="7875446"/>
            <a:ext cx="272850" cy="1382854"/>
            <a:chOff x="0" y="0"/>
            <a:chExt cx="363800" cy="18438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3800" cy="1843806"/>
            </a:xfrm>
            <a:custGeom>
              <a:avLst/>
              <a:gdLst/>
              <a:ahLst/>
              <a:cxnLst/>
              <a:rect l="l" t="t" r="r" b="b"/>
              <a:pathLst>
                <a:path w="363800" h="1843806">
                  <a:moveTo>
                    <a:pt x="0" y="0"/>
                  </a:moveTo>
                  <a:lnTo>
                    <a:pt x="363800" y="0"/>
                  </a:lnTo>
                  <a:lnTo>
                    <a:pt x="363800" y="1843806"/>
                  </a:lnTo>
                  <a:lnTo>
                    <a:pt x="0" y="1843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30827" y="28087"/>
              <a:ext cx="302146" cy="302146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24145">
                  <a:alpha val="0"/>
                </a:srgbClr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6577411" y="6787280"/>
            <a:ext cx="272850" cy="1382854"/>
            <a:chOff x="0" y="0"/>
            <a:chExt cx="363800" cy="18438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3800" cy="1843806"/>
            </a:xfrm>
            <a:custGeom>
              <a:avLst/>
              <a:gdLst/>
              <a:ahLst/>
              <a:cxnLst/>
              <a:rect l="l" t="t" r="r" b="b"/>
              <a:pathLst>
                <a:path w="363800" h="1843806">
                  <a:moveTo>
                    <a:pt x="0" y="0"/>
                  </a:moveTo>
                  <a:lnTo>
                    <a:pt x="363800" y="0"/>
                  </a:lnTo>
                  <a:lnTo>
                    <a:pt x="363800" y="1843806"/>
                  </a:lnTo>
                  <a:lnTo>
                    <a:pt x="0" y="1843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30827" y="28087"/>
              <a:ext cx="302146" cy="302146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24145">
                  <a:alpha val="0"/>
                </a:srgbClr>
              </a:solidFill>
            </p:spPr>
          </p:sp>
        </p:grpSp>
      </p:grpSp>
      <p:sp>
        <p:nvSpPr>
          <p:cNvPr id="11" name="Freeform 11"/>
          <p:cNvSpPr/>
          <p:nvPr/>
        </p:nvSpPr>
        <p:spPr>
          <a:xfrm>
            <a:off x="12881660" y="4110990"/>
            <a:ext cx="272850" cy="1382854"/>
          </a:xfrm>
          <a:custGeom>
            <a:avLst/>
            <a:gdLst/>
            <a:ahLst/>
            <a:cxnLst/>
            <a:rect l="l" t="t" r="r" b="b"/>
            <a:pathLst>
              <a:path w="272850" h="1382854">
                <a:moveTo>
                  <a:pt x="0" y="0"/>
                </a:moveTo>
                <a:lnTo>
                  <a:pt x="272850" y="0"/>
                </a:lnTo>
                <a:lnTo>
                  <a:pt x="272850" y="1382854"/>
                </a:lnTo>
                <a:lnTo>
                  <a:pt x="0" y="13828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17983" y="5493844"/>
            <a:ext cx="272850" cy="1382854"/>
          </a:xfrm>
          <a:custGeom>
            <a:avLst/>
            <a:gdLst/>
            <a:ahLst/>
            <a:cxnLst/>
            <a:rect l="l" t="t" r="r" b="b"/>
            <a:pathLst>
              <a:path w="272850" h="1382854">
                <a:moveTo>
                  <a:pt x="0" y="0"/>
                </a:moveTo>
                <a:lnTo>
                  <a:pt x="272850" y="0"/>
                </a:lnTo>
                <a:lnTo>
                  <a:pt x="272850" y="1382854"/>
                </a:lnTo>
                <a:lnTo>
                  <a:pt x="0" y="13828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58583" y="5446219"/>
            <a:ext cx="2123660" cy="398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1"/>
              </a:lnSpc>
            </a:pPr>
            <a:r>
              <a:rPr lang="en-US" sz="2315">
                <a:solidFill>
                  <a:srgbClr val="0B2C6C"/>
                </a:solidFill>
                <a:latin typeface="Anton"/>
                <a:ea typeface="Anton"/>
                <a:cs typeface="Anton"/>
                <a:sym typeface="Anton"/>
              </a:rPr>
              <a:t>2019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98400" y="4323270"/>
            <a:ext cx="2324033" cy="398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1"/>
              </a:lnSpc>
            </a:pPr>
            <a:r>
              <a:rPr lang="en-US" sz="2315">
                <a:solidFill>
                  <a:srgbClr val="0B2C6C"/>
                </a:solidFill>
                <a:latin typeface="Anton"/>
                <a:ea typeface="Anton"/>
                <a:cs typeface="Anton"/>
                <a:sym typeface="Anton"/>
              </a:rPr>
              <a:t>2020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19164" y="3401460"/>
            <a:ext cx="2123660" cy="398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1"/>
              </a:lnSpc>
            </a:pPr>
            <a:r>
              <a:rPr lang="en-US" sz="2315">
                <a:solidFill>
                  <a:srgbClr val="0B2C6C"/>
                </a:solidFill>
                <a:latin typeface="Anton"/>
                <a:ea typeface="Anton"/>
                <a:cs typeface="Anton"/>
                <a:sym typeface="Anton"/>
              </a:rPr>
              <a:t>2021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372134" y="1638866"/>
            <a:ext cx="2821360" cy="471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1"/>
              </a:lnSpc>
            </a:pPr>
            <a:r>
              <a:rPr lang="en-US" sz="2815">
                <a:solidFill>
                  <a:srgbClr val="D21212"/>
                </a:solidFill>
                <a:latin typeface="Anton"/>
                <a:ea typeface="Anton"/>
                <a:cs typeface="Anton"/>
                <a:sym typeface="Anton"/>
              </a:rPr>
              <a:t>2022- Present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58583" y="5930174"/>
            <a:ext cx="1956308" cy="1666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1886">
                <a:solidFill>
                  <a:srgbClr val="E24145"/>
                </a:solidFill>
                <a:latin typeface="Raleway"/>
                <a:ea typeface="Raleway"/>
                <a:cs typeface="Raleway"/>
                <a:sym typeface="Raleway"/>
              </a:rPr>
              <a:t>Healthcare premiums increased by an average of 5% nationwide.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98400" y="4804882"/>
            <a:ext cx="2762123" cy="1666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1886">
                <a:solidFill>
                  <a:srgbClr val="E24145"/>
                </a:solidFill>
                <a:latin typeface="Raleway"/>
                <a:ea typeface="Raleway"/>
                <a:cs typeface="Raleway"/>
                <a:sym typeface="Raleway"/>
              </a:rPr>
              <a:t>Deductibles for employer-sponsored health plans rose to an average of $1,655 for single coverage.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519164" y="3896579"/>
            <a:ext cx="2591868" cy="1333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1886">
                <a:solidFill>
                  <a:srgbClr val="E24145"/>
                </a:solidFill>
                <a:latin typeface="Raleway"/>
                <a:ea typeface="Raleway"/>
                <a:cs typeface="Raleway"/>
                <a:sym typeface="Raleway"/>
              </a:rPr>
              <a:t>Out-of-pocket healthcare expenses for families averaged $1,200 per year.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72134" y="2142022"/>
            <a:ext cx="3405481" cy="1999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1886">
                <a:solidFill>
                  <a:srgbClr val="0170BA"/>
                </a:solidFill>
                <a:latin typeface="Raleway Bold"/>
                <a:ea typeface="Raleway Bold"/>
                <a:cs typeface="Raleway Bold"/>
                <a:sym typeface="Raleway Bold"/>
              </a:rPr>
              <a:t>Telemedicine consultations grew by 50% as patients sought remote healthcare options to lower cost and exposure to illnesses in clinics.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74907" y="9344025"/>
            <a:ext cx="2123660" cy="398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1"/>
              </a:lnSpc>
            </a:pPr>
            <a:r>
              <a:rPr lang="en-US" sz="2315">
                <a:solidFill>
                  <a:srgbClr val="0B2C6C"/>
                </a:solidFill>
                <a:latin typeface="Anton"/>
                <a:ea typeface="Anton"/>
                <a:cs typeface="Anton"/>
                <a:sym typeface="Anton"/>
              </a:rPr>
              <a:t>5% Increase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82956" y="8255859"/>
            <a:ext cx="2788909" cy="398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1"/>
              </a:lnSpc>
            </a:pPr>
            <a:r>
              <a:rPr lang="en-US" sz="2315">
                <a:solidFill>
                  <a:srgbClr val="0B2C6C"/>
                </a:solidFill>
                <a:latin typeface="Anton"/>
                <a:ea typeface="Anton"/>
                <a:cs typeface="Anton"/>
                <a:sym typeface="Anton"/>
              </a:rPr>
              <a:t>Higher Deductibles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796378" y="6981473"/>
            <a:ext cx="2788909" cy="398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1"/>
              </a:lnSpc>
            </a:pPr>
            <a:r>
              <a:rPr lang="en-US" sz="2315">
                <a:solidFill>
                  <a:srgbClr val="0B2C6C"/>
                </a:solidFill>
                <a:latin typeface="Anton"/>
                <a:ea typeface="Anton"/>
                <a:cs typeface="Anton"/>
                <a:sym typeface="Anton"/>
              </a:rPr>
              <a:t>Higher Premiums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71933" y="5585084"/>
            <a:ext cx="4086955" cy="471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1"/>
              </a:lnSpc>
            </a:pPr>
            <a:r>
              <a:rPr lang="en-US" sz="2815">
                <a:solidFill>
                  <a:srgbClr val="D21212"/>
                </a:solidFill>
                <a:latin typeface="Anton"/>
                <a:ea typeface="Anton"/>
                <a:cs typeface="Anton"/>
                <a:sym typeface="Anton"/>
              </a:rPr>
              <a:t>RISE OF TELEMEDICINE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30393" y="312195"/>
            <a:ext cx="9912431" cy="243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spc="581">
                <a:solidFill>
                  <a:srgbClr val="13294B"/>
                </a:solidFill>
                <a:latin typeface="Anton Italics"/>
                <a:ea typeface="Anton Italics"/>
                <a:cs typeface="Anton Italics"/>
                <a:sym typeface="Anton Italics"/>
              </a:rPr>
              <a:t>BIG PROBLEMS CREATE BIGGER SOLUTIONS!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94126" y="1558793"/>
            <a:ext cx="4722283" cy="0"/>
          </a:xfrm>
          <a:prstGeom prst="line">
            <a:avLst/>
          </a:prstGeom>
          <a:ln w="76200" cap="flat">
            <a:solidFill>
              <a:srgbClr val="E241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9541165" y="0"/>
            <a:ext cx="8746835" cy="10287000"/>
          </a:xfrm>
          <a:custGeom>
            <a:avLst/>
            <a:gdLst/>
            <a:ahLst/>
            <a:cxnLst/>
            <a:rect l="l" t="t" r="r" b="b"/>
            <a:pathLst>
              <a:path w="8746835" h="10287000">
                <a:moveTo>
                  <a:pt x="0" y="0"/>
                </a:moveTo>
                <a:lnTo>
                  <a:pt x="8746835" y="0"/>
                </a:lnTo>
                <a:lnTo>
                  <a:pt x="87468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635" r="-36635"/>
            </a:stretch>
          </a:blipFill>
        </p:spPr>
      </p:sp>
      <p:sp>
        <p:nvSpPr>
          <p:cNvPr id="4" name="AutoShape 4"/>
          <p:cNvSpPr/>
          <p:nvPr/>
        </p:nvSpPr>
        <p:spPr>
          <a:xfrm rot="5400000">
            <a:off x="7712783" y="8855783"/>
            <a:ext cx="2824334" cy="0"/>
          </a:xfrm>
          <a:prstGeom prst="line">
            <a:avLst/>
          </a:prstGeom>
          <a:ln w="38100" cap="flat">
            <a:solidFill>
              <a:srgbClr val="E241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028700" y="4151980"/>
            <a:ext cx="821223" cy="718197"/>
          </a:xfrm>
          <a:custGeom>
            <a:avLst/>
            <a:gdLst/>
            <a:ahLst/>
            <a:cxnLst/>
            <a:rect l="l" t="t" r="r" b="b"/>
            <a:pathLst>
              <a:path w="821223" h="718197">
                <a:moveTo>
                  <a:pt x="0" y="0"/>
                </a:moveTo>
                <a:lnTo>
                  <a:pt x="821223" y="0"/>
                </a:lnTo>
                <a:lnTo>
                  <a:pt x="821223" y="718197"/>
                </a:lnTo>
                <a:lnTo>
                  <a:pt x="0" y="718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8629743"/>
            <a:ext cx="821223" cy="718197"/>
          </a:xfrm>
          <a:custGeom>
            <a:avLst/>
            <a:gdLst/>
            <a:ahLst/>
            <a:cxnLst/>
            <a:rect l="l" t="t" r="r" b="b"/>
            <a:pathLst>
              <a:path w="821223" h="718197">
                <a:moveTo>
                  <a:pt x="0" y="0"/>
                </a:moveTo>
                <a:lnTo>
                  <a:pt x="821223" y="0"/>
                </a:lnTo>
                <a:lnTo>
                  <a:pt x="821223" y="718197"/>
                </a:lnTo>
                <a:lnTo>
                  <a:pt x="0" y="718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6635660"/>
            <a:ext cx="821223" cy="718197"/>
          </a:xfrm>
          <a:custGeom>
            <a:avLst/>
            <a:gdLst/>
            <a:ahLst/>
            <a:cxnLst/>
            <a:rect l="l" t="t" r="r" b="b"/>
            <a:pathLst>
              <a:path w="821223" h="718197">
                <a:moveTo>
                  <a:pt x="0" y="0"/>
                </a:moveTo>
                <a:lnTo>
                  <a:pt x="821223" y="0"/>
                </a:lnTo>
                <a:lnTo>
                  <a:pt x="821223" y="718197"/>
                </a:lnTo>
                <a:lnTo>
                  <a:pt x="0" y="718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4984" y="-312469"/>
            <a:ext cx="2330848" cy="2330848"/>
          </a:xfrm>
          <a:custGeom>
            <a:avLst/>
            <a:gdLst/>
            <a:ahLst/>
            <a:cxnLst/>
            <a:rect l="l" t="t" r="r" b="b"/>
            <a:pathLst>
              <a:path w="2330848" h="2330848">
                <a:moveTo>
                  <a:pt x="0" y="0"/>
                </a:moveTo>
                <a:lnTo>
                  <a:pt x="2330848" y="0"/>
                </a:lnTo>
                <a:lnTo>
                  <a:pt x="2330848" y="2330849"/>
                </a:lnTo>
                <a:lnTo>
                  <a:pt x="0" y="23308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94126" y="1679120"/>
            <a:ext cx="7817227" cy="1908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>
                <a:solidFill>
                  <a:srgbClr val="E24145"/>
                </a:solidFill>
                <a:latin typeface="Anton Italics"/>
                <a:ea typeface="Anton Italics"/>
                <a:cs typeface="Anton Italics"/>
                <a:sym typeface="Anton Italics"/>
              </a:rPr>
              <a:t>INVITE-ONLY CONCIERGE HEALTHCARE MEMBERSHIP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15399" y="4104355"/>
            <a:ext cx="5637653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24/7 VIRTUAL VISITS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15399" y="7115084"/>
            <a:ext cx="6182224" cy="685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0"/>
              </a:lnSpc>
            </a:pPr>
            <a:r>
              <a:rPr lang="en-US" sz="170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24/7 access to counselors whenever you need to talk, plus member-only discounts for psychology and psychiatry.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15399" y="8464967"/>
            <a:ext cx="648753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ACUTE &amp; CHRONIC PRESCRIPTIONS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15399" y="9093617"/>
            <a:ext cx="6182224" cy="685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0"/>
              </a:lnSpc>
            </a:pPr>
            <a:r>
              <a:rPr lang="en-US" sz="170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Members-only access to the top 90% most utilized generic meds at NO EXTRA COST, plus discounts on all other meds.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15399" y="6588035"/>
            <a:ext cx="5480052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MENTAL HEALTH COUNSELING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15399" y="4631404"/>
            <a:ext cx="6182224" cy="171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0"/>
              </a:lnSpc>
            </a:pPr>
            <a:r>
              <a:rPr lang="en-US" sz="170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Access our network of licensed and board-certified providers for urgent care, primary care, and dermatology anytime, anywhere. Get consultations, prescription treatments, and doctor excuses for school or work.</a:t>
            </a:r>
          </a:p>
          <a:p>
            <a:pPr algn="l">
              <a:lnSpc>
                <a:spcPts val="2720"/>
              </a:lnSpc>
            </a:pPr>
            <a:endParaRPr lang="en-US" sz="1700">
              <a:solidFill>
                <a:srgbClr val="FFFFFF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16" r="-28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3294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28563" y="1372954"/>
            <a:ext cx="16330737" cy="107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E241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If you could get a VIP Membership with all this…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E241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 much should it cost? </a:t>
            </a:r>
          </a:p>
        </p:txBody>
      </p:sp>
      <p:sp>
        <p:nvSpPr>
          <p:cNvPr id="7" name="Freeform 7"/>
          <p:cNvSpPr/>
          <p:nvPr/>
        </p:nvSpPr>
        <p:spPr>
          <a:xfrm>
            <a:off x="814984" y="-312469"/>
            <a:ext cx="2330848" cy="2330848"/>
          </a:xfrm>
          <a:custGeom>
            <a:avLst/>
            <a:gdLst/>
            <a:ahLst/>
            <a:cxnLst/>
            <a:rect l="l" t="t" r="r" b="b"/>
            <a:pathLst>
              <a:path w="2330848" h="2330848">
                <a:moveTo>
                  <a:pt x="0" y="0"/>
                </a:moveTo>
                <a:lnTo>
                  <a:pt x="2330848" y="0"/>
                </a:lnTo>
                <a:lnTo>
                  <a:pt x="2330848" y="2330849"/>
                </a:lnTo>
                <a:lnTo>
                  <a:pt x="0" y="23308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28563" y="2718891"/>
            <a:ext cx="17261248" cy="688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2102" lvl="1" indent="-216051" algn="l">
              <a:lnSpc>
                <a:spcPts val="2867"/>
              </a:lnSpc>
              <a:buFont typeface="Arial"/>
              <a:buChar char="•"/>
            </a:pPr>
            <a:r>
              <a:rPr lang="en-US" sz="2389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24/7 Unlimited Virtual Visits!</a:t>
            </a:r>
          </a:p>
          <a:p>
            <a:pPr algn="l">
              <a:lnSpc>
                <a:spcPts val="2867"/>
              </a:lnSpc>
            </a:pPr>
            <a:endParaRPr lang="en-US" sz="2389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32102" lvl="1" indent="-216051" algn="l">
              <a:lnSpc>
                <a:spcPts val="2867"/>
              </a:lnSpc>
              <a:buFont typeface="Arial"/>
              <a:buChar char="•"/>
            </a:pPr>
            <a:r>
              <a:rPr lang="en-US" sz="2389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Add up to 7 Family Members for FREE!</a:t>
            </a:r>
          </a:p>
          <a:p>
            <a:pPr algn="l">
              <a:lnSpc>
                <a:spcPts val="2867"/>
              </a:lnSpc>
            </a:pPr>
            <a:endParaRPr lang="en-US" sz="2389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32102" lvl="1" indent="-216051" algn="l">
              <a:lnSpc>
                <a:spcPts val="2867"/>
              </a:lnSpc>
              <a:buFont typeface="Arial"/>
              <a:buChar char="•"/>
            </a:pPr>
            <a:r>
              <a:rPr lang="en-US" sz="2389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The top 90% most utilized generic meds at NO EXTRA COST!</a:t>
            </a:r>
          </a:p>
          <a:p>
            <a:pPr algn="l">
              <a:lnSpc>
                <a:spcPts val="2867"/>
              </a:lnSpc>
            </a:pPr>
            <a:endParaRPr lang="en-US" sz="2389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32102" lvl="1" indent="-216051" algn="l">
              <a:lnSpc>
                <a:spcPts val="2867"/>
              </a:lnSpc>
              <a:buFont typeface="Arial"/>
              <a:buChar char="•"/>
            </a:pPr>
            <a:r>
              <a:rPr lang="en-US" sz="2389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24/7 Mental Health Counseling!</a:t>
            </a:r>
          </a:p>
          <a:p>
            <a:pPr algn="l">
              <a:lnSpc>
                <a:spcPts val="2867"/>
              </a:lnSpc>
            </a:pPr>
            <a:endParaRPr lang="en-US" sz="2389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32102" lvl="1" indent="-216051" algn="l">
              <a:lnSpc>
                <a:spcPts val="2867"/>
              </a:lnSpc>
              <a:buFont typeface="Arial"/>
              <a:buChar char="•"/>
            </a:pPr>
            <a:r>
              <a:rPr lang="en-US" sz="2389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Diabetes program with a free glucose meter and more!</a:t>
            </a:r>
          </a:p>
          <a:p>
            <a:pPr algn="l">
              <a:lnSpc>
                <a:spcPts val="2867"/>
              </a:lnSpc>
            </a:pPr>
            <a:endParaRPr lang="en-US" sz="2389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32102" lvl="1" indent="-216051" algn="l">
              <a:lnSpc>
                <a:spcPts val="2867"/>
              </a:lnSpc>
              <a:buFont typeface="Arial"/>
              <a:buChar char="•"/>
            </a:pPr>
            <a:r>
              <a:rPr lang="en-US" sz="2389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Men's health consults (ED, hair loss, etc)</a:t>
            </a:r>
          </a:p>
          <a:p>
            <a:pPr algn="l">
              <a:lnSpc>
                <a:spcPts val="2867"/>
              </a:lnSpc>
            </a:pPr>
            <a:endParaRPr lang="en-US" sz="2389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32102" lvl="1" indent="-216051" algn="l">
              <a:lnSpc>
                <a:spcPts val="2867"/>
              </a:lnSpc>
              <a:buFont typeface="Arial"/>
              <a:buChar char="•"/>
            </a:pPr>
            <a:r>
              <a:rPr lang="en-US" sz="2389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Virtual dermatology at zero additional costs per visit!</a:t>
            </a:r>
          </a:p>
          <a:p>
            <a:pPr algn="l">
              <a:lnSpc>
                <a:spcPts val="2867"/>
              </a:lnSpc>
            </a:pPr>
            <a:endParaRPr lang="en-US" sz="2389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32102" lvl="1" indent="-216051" algn="l">
              <a:lnSpc>
                <a:spcPts val="2867"/>
              </a:lnSpc>
              <a:buFont typeface="Arial"/>
              <a:buChar char="•"/>
            </a:pPr>
            <a:r>
              <a:rPr lang="en-US" sz="2389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Annual blood test at no additional cost!</a:t>
            </a:r>
          </a:p>
          <a:p>
            <a:pPr algn="l">
              <a:lnSpc>
                <a:spcPts val="2867"/>
              </a:lnSpc>
            </a:pPr>
            <a:endParaRPr lang="en-US" sz="2389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515853" lvl="1" indent="-257926" algn="l">
              <a:lnSpc>
                <a:spcPts val="2867"/>
              </a:lnSpc>
              <a:buFont typeface="Arial"/>
              <a:buChar char="•"/>
            </a:pPr>
            <a:r>
              <a:rPr lang="en-US" sz="2389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Premium Discounts on many other health services.</a:t>
            </a:r>
          </a:p>
          <a:p>
            <a:pPr algn="l">
              <a:lnSpc>
                <a:spcPts val="2867"/>
              </a:lnSpc>
            </a:pPr>
            <a:endParaRPr lang="en-US" sz="2389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2867"/>
              </a:lnSpc>
            </a:pPr>
            <a:r>
              <a:rPr lang="en-US" sz="2389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What should a membership like this cost?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16" r="-28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3294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78631" y="4816157"/>
            <a:ext cx="16330737" cy="927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E241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Don’t answer that just yet! </a:t>
            </a:r>
          </a:p>
        </p:txBody>
      </p:sp>
      <p:sp>
        <p:nvSpPr>
          <p:cNvPr id="7" name="Freeform 7"/>
          <p:cNvSpPr/>
          <p:nvPr/>
        </p:nvSpPr>
        <p:spPr>
          <a:xfrm>
            <a:off x="814984" y="-312469"/>
            <a:ext cx="2330848" cy="2330848"/>
          </a:xfrm>
          <a:custGeom>
            <a:avLst/>
            <a:gdLst/>
            <a:ahLst/>
            <a:cxnLst/>
            <a:rect l="l" t="t" r="r" b="b"/>
            <a:pathLst>
              <a:path w="2330848" h="2330848">
                <a:moveTo>
                  <a:pt x="0" y="0"/>
                </a:moveTo>
                <a:lnTo>
                  <a:pt x="2330848" y="0"/>
                </a:lnTo>
                <a:lnTo>
                  <a:pt x="2330848" y="2330849"/>
                </a:lnTo>
                <a:lnTo>
                  <a:pt x="0" y="23308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06125" y="508734"/>
            <a:ext cx="7133608" cy="5265020"/>
            <a:chOff x="0" y="0"/>
            <a:chExt cx="1878810" cy="13866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78810" cy="1386672"/>
            </a:xfrm>
            <a:custGeom>
              <a:avLst/>
              <a:gdLst/>
              <a:ahLst/>
              <a:cxnLst/>
              <a:rect l="l" t="t" r="r" b="b"/>
              <a:pathLst>
                <a:path w="1878810" h="1386672">
                  <a:moveTo>
                    <a:pt x="0" y="0"/>
                  </a:moveTo>
                  <a:lnTo>
                    <a:pt x="1878810" y="0"/>
                  </a:lnTo>
                  <a:lnTo>
                    <a:pt x="1878810" y="1386672"/>
                  </a:lnTo>
                  <a:lnTo>
                    <a:pt x="0" y="1386672"/>
                  </a:lnTo>
                  <a:close/>
                </a:path>
              </a:pathLst>
            </a:custGeom>
            <a:solidFill>
              <a:srgbClr val="E2414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78810" cy="1424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799061"/>
            <a:ext cx="8267825" cy="5974874"/>
            <a:chOff x="0" y="0"/>
            <a:chExt cx="2177534" cy="15736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7534" cy="1573630"/>
            </a:xfrm>
            <a:custGeom>
              <a:avLst/>
              <a:gdLst/>
              <a:ahLst/>
              <a:cxnLst/>
              <a:rect l="l" t="t" r="r" b="b"/>
              <a:pathLst>
                <a:path w="2177534" h="1573630">
                  <a:moveTo>
                    <a:pt x="0" y="0"/>
                  </a:moveTo>
                  <a:lnTo>
                    <a:pt x="2177534" y="0"/>
                  </a:lnTo>
                  <a:lnTo>
                    <a:pt x="2177534" y="1573630"/>
                  </a:lnTo>
                  <a:lnTo>
                    <a:pt x="0" y="1573630"/>
                  </a:lnTo>
                  <a:close/>
                </a:path>
              </a:pathLst>
            </a:custGeom>
            <a:solidFill>
              <a:srgbClr val="02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7534" cy="16117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76638" y="508734"/>
            <a:ext cx="1328986" cy="1039931"/>
          </a:xfrm>
          <a:custGeom>
            <a:avLst/>
            <a:gdLst/>
            <a:ahLst/>
            <a:cxnLst/>
            <a:rect l="l" t="t" r="r" b="b"/>
            <a:pathLst>
              <a:path w="1328986" h="1039931">
                <a:moveTo>
                  <a:pt x="0" y="0"/>
                </a:moveTo>
                <a:lnTo>
                  <a:pt x="1328986" y="0"/>
                </a:lnTo>
                <a:lnTo>
                  <a:pt x="1328986" y="1039932"/>
                </a:lnTo>
                <a:lnTo>
                  <a:pt x="0" y="1039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31685" y="4928442"/>
            <a:ext cx="1328986" cy="1039931"/>
          </a:xfrm>
          <a:custGeom>
            <a:avLst/>
            <a:gdLst/>
            <a:ahLst/>
            <a:cxnLst/>
            <a:rect l="l" t="t" r="r" b="b"/>
            <a:pathLst>
              <a:path w="1328986" h="1039931">
                <a:moveTo>
                  <a:pt x="0" y="0"/>
                </a:moveTo>
                <a:lnTo>
                  <a:pt x="1328986" y="0"/>
                </a:lnTo>
                <a:lnTo>
                  <a:pt x="1328986" y="1039931"/>
                </a:lnTo>
                <a:lnTo>
                  <a:pt x="0" y="1039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82408" y="3024806"/>
            <a:ext cx="8981042" cy="6536660"/>
          </a:xfrm>
          <a:custGeom>
            <a:avLst/>
            <a:gdLst/>
            <a:ahLst/>
            <a:cxnLst/>
            <a:rect l="l" t="t" r="r" b="b"/>
            <a:pathLst>
              <a:path w="8981042" h="6536660">
                <a:moveTo>
                  <a:pt x="0" y="0"/>
                </a:moveTo>
                <a:lnTo>
                  <a:pt x="8981042" y="0"/>
                </a:lnTo>
                <a:lnTo>
                  <a:pt x="8981042" y="6536661"/>
                </a:lnTo>
                <a:lnTo>
                  <a:pt x="0" y="6536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4880" y="2210725"/>
            <a:ext cx="5738537" cy="6891257"/>
          </a:xfrm>
          <a:custGeom>
            <a:avLst/>
            <a:gdLst/>
            <a:ahLst/>
            <a:cxnLst/>
            <a:rect l="l" t="t" r="r" b="b"/>
            <a:pathLst>
              <a:path w="5738537" h="6891257">
                <a:moveTo>
                  <a:pt x="0" y="0"/>
                </a:moveTo>
                <a:lnTo>
                  <a:pt x="5738537" y="0"/>
                </a:lnTo>
                <a:lnTo>
                  <a:pt x="5738537" y="6891256"/>
                </a:lnTo>
                <a:lnTo>
                  <a:pt x="0" y="68912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801850" y="588203"/>
            <a:ext cx="5742158" cy="79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6"/>
              </a:lnSpc>
            </a:pPr>
            <a:r>
              <a:rPr lang="en-US" sz="469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JESSICA HIGDON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39851" y="891762"/>
            <a:ext cx="5779666" cy="837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FFFFFE"/>
                </a:solidFill>
                <a:latin typeface="Inter Bold"/>
                <a:ea typeface="Inter Bold"/>
                <a:cs typeface="Inter Bold"/>
                <a:sym typeface="Inter Bold"/>
              </a:rPr>
              <a:t>Top-Notch Service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76886" y="1455710"/>
            <a:ext cx="6423632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“The process was ridiculously easy. Within 3 mins, I was on video with a Doctor! The best part the meds were only $7 and the visit was $0”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19517" y="508734"/>
            <a:ext cx="8476164" cy="5265020"/>
            <a:chOff x="0" y="0"/>
            <a:chExt cx="2232405" cy="13866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32405" cy="1386672"/>
            </a:xfrm>
            <a:custGeom>
              <a:avLst/>
              <a:gdLst/>
              <a:ahLst/>
              <a:cxnLst/>
              <a:rect l="l" t="t" r="r" b="b"/>
              <a:pathLst>
                <a:path w="2232405" h="1386672">
                  <a:moveTo>
                    <a:pt x="0" y="0"/>
                  </a:moveTo>
                  <a:lnTo>
                    <a:pt x="2232405" y="0"/>
                  </a:lnTo>
                  <a:lnTo>
                    <a:pt x="2232405" y="1386672"/>
                  </a:lnTo>
                  <a:lnTo>
                    <a:pt x="0" y="1386672"/>
                  </a:lnTo>
                  <a:close/>
                </a:path>
              </a:pathLst>
            </a:custGeom>
            <a:solidFill>
              <a:srgbClr val="0225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32405" cy="1424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799061"/>
            <a:ext cx="8267825" cy="5974874"/>
            <a:chOff x="0" y="0"/>
            <a:chExt cx="2177534" cy="15736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7534" cy="1573630"/>
            </a:xfrm>
            <a:custGeom>
              <a:avLst/>
              <a:gdLst/>
              <a:ahLst/>
              <a:cxnLst/>
              <a:rect l="l" t="t" r="r" b="b"/>
              <a:pathLst>
                <a:path w="2177534" h="1573630">
                  <a:moveTo>
                    <a:pt x="0" y="0"/>
                  </a:moveTo>
                  <a:lnTo>
                    <a:pt x="2177534" y="0"/>
                  </a:lnTo>
                  <a:lnTo>
                    <a:pt x="2177534" y="1573630"/>
                  </a:lnTo>
                  <a:lnTo>
                    <a:pt x="0" y="1573630"/>
                  </a:lnTo>
                  <a:close/>
                </a:path>
              </a:pathLst>
            </a:custGeom>
            <a:solidFill>
              <a:srgbClr val="02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7534" cy="16117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76638" y="508734"/>
            <a:ext cx="1328986" cy="1039931"/>
          </a:xfrm>
          <a:custGeom>
            <a:avLst/>
            <a:gdLst/>
            <a:ahLst/>
            <a:cxnLst/>
            <a:rect l="l" t="t" r="r" b="b"/>
            <a:pathLst>
              <a:path w="1328986" h="1039931">
                <a:moveTo>
                  <a:pt x="0" y="0"/>
                </a:moveTo>
                <a:lnTo>
                  <a:pt x="1328986" y="0"/>
                </a:lnTo>
                <a:lnTo>
                  <a:pt x="1328986" y="1039932"/>
                </a:lnTo>
                <a:lnTo>
                  <a:pt x="0" y="1039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31685" y="4928442"/>
            <a:ext cx="1328986" cy="1039931"/>
          </a:xfrm>
          <a:custGeom>
            <a:avLst/>
            <a:gdLst/>
            <a:ahLst/>
            <a:cxnLst/>
            <a:rect l="l" t="t" r="r" b="b"/>
            <a:pathLst>
              <a:path w="1328986" h="1039931">
                <a:moveTo>
                  <a:pt x="0" y="0"/>
                </a:moveTo>
                <a:lnTo>
                  <a:pt x="1328986" y="0"/>
                </a:lnTo>
                <a:lnTo>
                  <a:pt x="1328986" y="1039931"/>
                </a:lnTo>
                <a:lnTo>
                  <a:pt x="0" y="1039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82408" y="3024806"/>
            <a:ext cx="8981042" cy="6536660"/>
          </a:xfrm>
          <a:custGeom>
            <a:avLst/>
            <a:gdLst/>
            <a:ahLst/>
            <a:cxnLst/>
            <a:rect l="l" t="t" r="r" b="b"/>
            <a:pathLst>
              <a:path w="8981042" h="6536660">
                <a:moveTo>
                  <a:pt x="0" y="0"/>
                </a:moveTo>
                <a:lnTo>
                  <a:pt x="8981042" y="0"/>
                </a:lnTo>
                <a:lnTo>
                  <a:pt x="8981042" y="6536661"/>
                </a:lnTo>
                <a:lnTo>
                  <a:pt x="0" y="6536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4880" y="2210725"/>
            <a:ext cx="5738537" cy="6891257"/>
          </a:xfrm>
          <a:custGeom>
            <a:avLst/>
            <a:gdLst/>
            <a:ahLst/>
            <a:cxnLst/>
            <a:rect l="l" t="t" r="r" b="b"/>
            <a:pathLst>
              <a:path w="5738537" h="6891257">
                <a:moveTo>
                  <a:pt x="0" y="0"/>
                </a:moveTo>
                <a:lnTo>
                  <a:pt x="5738537" y="0"/>
                </a:lnTo>
                <a:lnTo>
                  <a:pt x="5738537" y="6891256"/>
                </a:lnTo>
                <a:lnTo>
                  <a:pt x="0" y="68912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94702" y="508734"/>
            <a:ext cx="16784377" cy="9265201"/>
          </a:xfrm>
          <a:custGeom>
            <a:avLst/>
            <a:gdLst/>
            <a:ahLst/>
            <a:cxnLst/>
            <a:rect l="l" t="t" r="r" b="b"/>
            <a:pathLst>
              <a:path w="16784377" h="9265201">
                <a:moveTo>
                  <a:pt x="0" y="0"/>
                </a:moveTo>
                <a:lnTo>
                  <a:pt x="16784377" y="0"/>
                </a:lnTo>
                <a:lnTo>
                  <a:pt x="16784377" y="9265202"/>
                </a:lnTo>
                <a:lnTo>
                  <a:pt x="0" y="92652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202988" y="508734"/>
            <a:ext cx="10396230" cy="3009665"/>
            <a:chOff x="0" y="0"/>
            <a:chExt cx="2738102" cy="79266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38102" cy="792669"/>
            </a:xfrm>
            <a:custGeom>
              <a:avLst/>
              <a:gdLst/>
              <a:ahLst/>
              <a:cxnLst/>
              <a:rect l="l" t="t" r="r" b="b"/>
              <a:pathLst>
                <a:path w="2738102" h="792669">
                  <a:moveTo>
                    <a:pt x="0" y="0"/>
                  </a:moveTo>
                  <a:lnTo>
                    <a:pt x="2738102" y="0"/>
                  </a:lnTo>
                  <a:lnTo>
                    <a:pt x="2738102" y="792669"/>
                  </a:lnTo>
                  <a:lnTo>
                    <a:pt x="0" y="792669"/>
                  </a:lnTo>
                  <a:close/>
                </a:path>
              </a:pathLst>
            </a:custGeom>
            <a:solidFill>
              <a:srgbClr val="E2414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738102" cy="830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544733" y="612968"/>
            <a:ext cx="5742158" cy="745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6"/>
              </a:lnSpc>
            </a:pPr>
            <a:r>
              <a:rPr lang="en-US" sz="439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ROY JOHNSON, JR.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43521" y="1301557"/>
            <a:ext cx="9944582" cy="189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“I was at my wit’s end, searching for an in-network PCP through my insurance. With KonnectMD, I spoke with a provider within 15 minutes, the meds were sent to the pharmacy of my choice, and I walked away paying NOTHING! This is a GAME CHANGER!”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16" r="-28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05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3294B">
                <a:alpha val="8274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94674" y="3082605"/>
            <a:ext cx="15098653" cy="397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75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There is a growing crisis</a:t>
            </a:r>
          </a:p>
          <a:p>
            <a:pPr algn="ctr">
              <a:lnSpc>
                <a:spcPts val="10639"/>
              </a:lnSpc>
              <a:spcBef>
                <a:spcPct val="0"/>
              </a:spcBef>
            </a:pPr>
            <a:r>
              <a:rPr lang="en-US" sz="75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in America, and it seems there’s no end in sight!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96525" y="875744"/>
            <a:ext cx="7724650" cy="4114800"/>
            <a:chOff x="0" y="0"/>
            <a:chExt cx="2034476" cy="10837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34476" cy="1083733"/>
            </a:xfrm>
            <a:custGeom>
              <a:avLst/>
              <a:gdLst/>
              <a:ahLst/>
              <a:cxnLst/>
              <a:rect l="l" t="t" r="r" b="b"/>
              <a:pathLst>
                <a:path w="2034476" h="1083733">
                  <a:moveTo>
                    <a:pt x="0" y="0"/>
                  </a:moveTo>
                  <a:lnTo>
                    <a:pt x="2034476" y="0"/>
                  </a:lnTo>
                  <a:lnTo>
                    <a:pt x="2034476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0225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34476" cy="11218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66825" y="5296456"/>
            <a:ext cx="7724650" cy="4114800"/>
            <a:chOff x="0" y="0"/>
            <a:chExt cx="2034476" cy="10837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4476" cy="1083733"/>
            </a:xfrm>
            <a:custGeom>
              <a:avLst/>
              <a:gdLst/>
              <a:ahLst/>
              <a:cxnLst/>
              <a:rect l="l" t="t" r="r" b="b"/>
              <a:pathLst>
                <a:path w="2034476" h="1083733">
                  <a:moveTo>
                    <a:pt x="0" y="0"/>
                  </a:moveTo>
                  <a:lnTo>
                    <a:pt x="2034476" y="0"/>
                  </a:lnTo>
                  <a:lnTo>
                    <a:pt x="2034476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0225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34476" cy="11218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76638" y="508734"/>
            <a:ext cx="1328986" cy="1039931"/>
          </a:xfrm>
          <a:custGeom>
            <a:avLst/>
            <a:gdLst/>
            <a:ahLst/>
            <a:cxnLst/>
            <a:rect l="l" t="t" r="r" b="b"/>
            <a:pathLst>
              <a:path w="1328986" h="1039931">
                <a:moveTo>
                  <a:pt x="0" y="0"/>
                </a:moveTo>
                <a:lnTo>
                  <a:pt x="1328986" y="0"/>
                </a:lnTo>
                <a:lnTo>
                  <a:pt x="1328986" y="1039932"/>
                </a:lnTo>
                <a:lnTo>
                  <a:pt x="0" y="1039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909246" y="3617440"/>
            <a:ext cx="1046063" cy="1046059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9296525" y="875744"/>
            <a:ext cx="7724650" cy="4114800"/>
          </a:xfrm>
          <a:custGeom>
            <a:avLst/>
            <a:gdLst/>
            <a:ahLst/>
            <a:cxnLst/>
            <a:rect l="l" t="t" r="r" b="b"/>
            <a:pathLst>
              <a:path w="7724650" h="4114800">
                <a:moveTo>
                  <a:pt x="0" y="0"/>
                </a:moveTo>
                <a:lnTo>
                  <a:pt x="7724650" y="0"/>
                </a:lnTo>
                <a:lnTo>
                  <a:pt x="77246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654" b="-12654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1685" y="4928442"/>
            <a:ext cx="1328986" cy="1039931"/>
          </a:xfrm>
          <a:custGeom>
            <a:avLst/>
            <a:gdLst/>
            <a:ahLst/>
            <a:cxnLst/>
            <a:rect l="l" t="t" r="r" b="b"/>
            <a:pathLst>
              <a:path w="1328986" h="1039931">
                <a:moveTo>
                  <a:pt x="0" y="0"/>
                </a:moveTo>
                <a:lnTo>
                  <a:pt x="1328986" y="0"/>
                </a:lnTo>
                <a:lnTo>
                  <a:pt x="1328986" y="1039931"/>
                </a:lnTo>
                <a:lnTo>
                  <a:pt x="0" y="1039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0876" y="5296456"/>
            <a:ext cx="7724650" cy="4114800"/>
          </a:xfrm>
          <a:custGeom>
            <a:avLst/>
            <a:gdLst/>
            <a:ahLst/>
            <a:cxnLst/>
            <a:rect l="l" t="t" r="r" b="b"/>
            <a:pathLst>
              <a:path w="7724650" h="4114800">
                <a:moveTo>
                  <a:pt x="0" y="0"/>
                </a:moveTo>
                <a:lnTo>
                  <a:pt x="7724649" y="0"/>
                </a:lnTo>
                <a:lnTo>
                  <a:pt x="77246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537" b="-12537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96525" y="804578"/>
            <a:ext cx="8381951" cy="5625724"/>
          </a:xfrm>
          <a:custGeom>
            <a:avLst/>
            <a:gdLst/>
            <a:ahLst/>
            <a:cxnLst/>
            <a:rect l="l" t="t" r="r" b="b"/>
            <a:pathLst>
              <a:path w="8381951" h="5625724">
                <a:moveTo>
                  <a:pt x="0" y="0"/>
                </a:moveTo>
                <a:lnTo>
                  <a:pt x="8381951" y="0"/>
                </a:lnTo>
                <a:lnTo>
                  <a:pt x="8381951" y="5625723"/>
                </a:lnTo>
                <a:lnTo>
                  <a:pt x="0" y="56257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76638" y="2933144"/>
            <a:ext cx="7953124" cy="6645929"/>
          </a:xfrm>
          <a:custGeom>
            <a:avLst/>
            <a:gdLst/>
            <a:ahLst/>
            <a:cxnLst/>
            <a:rect l="l" t="t" r="r" b="b"/>
            <a:pathLst>
              <a:path w="7953124" h="6645929">
                <a:moveTo>
                  <a:pt x="0" y="0"/>
                </a:moveTo>
                <a:lnTo>
                  <a:pt x="7953125" y="0"/>
                </a:lnTo>
                <a:lnTo>
                  <a:pt x="7953125" y="6645928"/>
                </a:lnTo>
                <a:lnTo>
                  <a:pt x="0" y="66459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955309" y="569495"/>
            <a:ext cx="6341216" cy="1863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399">
                <a:solidFill>
                  <a:srgbClr val="FFFFFE"/>
                </a:solidFill>
                <a:latin typeface="Inter Bold"/>
                <a:ea typeface="Inter Bold"/>
                <a:cs typeface="Inter Bold"/>
                <a:sym typeface="Inter Bold"/>
              </a:rPr>
              <a:t>Real </a:t>
            </a:r>
            <a:r>
              <a:rPr lang="en-US" sz="5399">
                <a:solidFill>
                  <a:srgbClr val="E24145"/>
                </a:solidFill>
                <a:latin typeface="Inter Bold"/>
                <a:ea typeface="Inter Bold"/>
                <a:cs typeface="Inter Bold"/>
                <a:sym typeface="Inter Bold"/>
              </a:rPr>
              <a:t>People</a:t>
            </a:r>
            <a:r>
              <a:rPr lang="en-US" sz="5399">
                <a:solidFill>
                  <a:srgbClr val="FFFFFE"/>
                </a:solidFill>
                <a:latin typeface="Inter Bold"/>
                <a:ea typeface="Inter Bold"/>
                <a:cs typeface="Inter Bold"/>
                <a:sym typeface="Inter Bold"/>
              </a:rPr>
              <a:t>...</a:t>
            </a:r>
          </a:p>
          <a:p>
            <a:pPr algn="l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FFFFFE"/>
                </a:solidFill>
                <a:latin typeface="Inter Bold"/>
                <a:ea typeface="Inter Bold"/>
                <a:cs typeface="Inter Bold"/>
                <a:sym typeface="Inter Bold"/>
              </a:rPr>
              <a:t>Real </a:t>
            </a:r>
            <a:r>
              <a:rPr lang="en-US" sz="5399">
                <a:solidFill>
                  <a:srgbClr val="E24145"/>
                </a:solidFill>
                <a:latin typeface="Inter Bold"/>
                <a:ea typeface="Inter Bold"/>
                <a:cs typeface="Inter Bold"/>
                <a:sym typeface="Inter Bold"/>
              </a:rPr>
              <a:t>Results</a:t>
            </a:r>
            <a:r>
              <a:rPr lang="en-US" sz="5399">
                <a:solidFill>
                  <a:srgbClr val="FFFFFE"/>
                </a:solidFill>
                <a:latin typeface="Inter Bold"/>
                <a:ea typeface="Inter Bold"/>
                <a:cs typeface="Inter Bold"/>
                <a:sym typeface="Inter Bold"/>
              </a:rPr>
              <a:t>...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196482" y="7495289"/>
            <a:ext cx="7254836" cy="1429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78" lvl="1" indent="-442589" algn="l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E24145"/>
                </a:solidFill>
                <a:latin typeface="Inter Bold"/>
                <a:ea typeface="Inter Bold"/>
                <a:cs typeface="Inter Bold"/>
                <a:sym typeface="Inter Bold"/>
              </a:rPr>
              <a:t>350k</a:t>
            </a:r>
            <a:r>
              <a:rPr lang="en-US" sz="4099">
                <a:solidFill>
                  <a:srgbClr val="FFFFFE"/>
                </a:solidFill>
                <a:latin typeface="Inter Bold"/>
                <a:ea typeface="Inter Bold"/>
                <a:cs typeface="Inter Bold"/>
                <a:sym typeface="Inter Bold"/>
              </a:rPr>
              <a:t> Happy Members</a:t>
            </a:r>
          </a:p>
          <a:p>
            <a:pPr marL="885178" lvl="1" indent="-442589" algn="l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E24145"/>
                </a:solidFill>
                <a:latin typeface="Inter Bold"/>
                <a:ea typeface="Inter Bold"/>
                <a:cs typeface="Inter Bold"/>
                <a:sym typeface="Inter Bold"/>
              </a:rPr>
              <a:t>16k</a:t>
            </a:r>
            <a:r>
              <a:rPr lang="en-US" sz="4099">
                <a:solidFill>
                  <a:srgbClr val="FFFFFE"/>
                </a:solidFill>
                <a:latin typeface="Inter Bold"/>
                <a:ea typeface="Inter Bold"/>
                <a:cs typeface="Inter Bold"/>
                <a:sym typeface="Inter Bold"/>
              </a:rPr>
              <a:t> Providers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16" r="-28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3294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78631" y="4816157"/>
            <a:ext cx="16330737" cy="927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E241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Back to the Question...</a:t>
            </a:r>
          </a:p>
        </p:txBody>
      </p:sp>
      <p:sp>
        <p:nvSpPr>
          <p:cNvPr id="7" name="Freeform 7"/>
          <p:cNvSpPr/>
          <p:nvPr/>
        </p:nvSpPr>
        <p:spPr>
          <a:xfrm>
            <a:off x="814984" y="-312469"/>
            <a:ext cx="2330848" cy="2330848"/>
          </a:xfrm>
          <a:custGeom>
            <a:avLst/>
            <a:gdLst/>
            <a:ahLst/>
            <a:cxnLst/>
            <a:rect l="l" t="t" r="r" b="b"/>
            <a:pathLst>
              <a:path w="2330848" h="2330848">
                <a:moveTo>
                  <a:pt x="0" y="0"/>
                </a:moveTo>
                <a:lnTo>
                  <a:pt x="2330848" y="0"/>
                </a:lnTo>
                <a:lnTo>
                  <a:pt x="2330848" y="2330849"/>
                </a:lnTo>
                <a:lnTo>
                  <a:pt x="0" y="23308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l="-2816" r="-2816"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1608090" y="1330326"/>
          <a:ext cx="15071821" cy="8052850"/>
        </p:xfrm>
        <a:graphic>
          <a:graphicData uri="http://schemas.openxmlformats.org/drawingml/2006/table">
            <a:tbl>
              <a:tblPr/>
              <a:tblGrid>
                <a:gridCol w="12229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2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5285">
                <a:tc>
                  <a:txBody>
                    <a:bodyPr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24/7 virtual urgent care, zero additional cost for members.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$480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5285">
                <a:tc>
                  <a:txBody>
                    <a:bodyPr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The top 90% utilized acute prescriptions for zero extra cost for members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$177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5285">
                <a:tc>
                  <a:txBody>
                    <a:bodyPr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24/7 mental health counseling with zero additional cost for members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$1200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5285">
                <a:tc>
                  <a:txBody>
                    <a:bodyPr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Over-the-counter program with up to 80% off common items, ibuprofen, allergy, antihistamine, etc..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$47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5285">
                <a:tc>
                  <a:txBody>
                    <a:bodyPr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Diabetes program with flu, free, glucose, meter and more.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$97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5285">
                <a:tc>
                  <a:txBody>
                    <a:bodyPr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The top 90% of all chronic medicines at zero additional cost members.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$480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5285">
                <a:tc>
                  <a:txBody>
                    <a:bodyPr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Men’s health consults, ED, hair, loss, etc.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$354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5285">
                <a:tc>
                  <a:txBody>
                    <a:bodyPr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Dermatology at zero additional cost per visit for members.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$1200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05285">
                <a:tc>
                  <a:txBody>
                    <a:bodyPr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Annual blood test at no additional cost.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$120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05285">
                <a:tc>
                  <a:txBody>
                    <a:bodyPr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And you can have up to seven more members on your plan for no extra cost!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FFFFFF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$997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978631" y="650874"/>
            <a:ext cx="16330737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E241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 much should this membership cost?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1820" y="9612210"/>
            <a:ext cx="16330737" cy="438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E241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Valued at more than $5000.00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16" r="-28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3294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78631" y="2953067"/>
            <a:ext cx="16330737" cy="4295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>
                <a:solidFill>
                  <a:srgbClr val="E241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Get all of this plus MORE for only $89.99 monthly, plus you can add up to 7 others for FREE!</a:t>
            </a:r>
          </a:p>
          <a:p>
            <a:pPr algn="ctr">
              <a:lnSpc>
                <a:spcPts val="6859"/>
              </a:lnSpc>
            </a:pPr>
            <a:endParaRPr lang="en-US" sz="4899">
              <a:solidFill>
                <a:srgbClr val="E24145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E241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There is no contract, no qualifications, whether you have insurance or not.</a:t>
            </a:r>
          </a:p>
        </p:txBody>
      </p:sp>
      <p:sp>
        <p:nvSpPr>
          <p:cNvPr id="7" name="Freeform 7"/>
          <p:cNvSpPr/>
          <p:nvPr/>
        </p:nvSpPr>
        <p:spPr>
          <a:xfrm>
            <a:off x="814984" y="-312469"/>
            <a:ext cx="2330848" cy="2330848"/>
          </a:xfrm>
          <a:custGeom>
            <a:avLst/>
            <a:gdLst/>
            <a:ahLst/>
            <a:cxnLst/>
            <a:rect l="l" t="t" r="r" b="b"/>
            <a:pathLst>
              <a:path w="2330848" h="2330848">
                <a:moveTo>
                  <a:pt x="0" y="0"/>
                </a:moveTo>
                <a:lnTo>
                  <a:pt x="2330848" y="0"/>
                </a:lnTo>
                <a:lnTo>
                  <a:pt x="2330848" y="2330849"/>
                </a:lnTo>
                <a:lnTo>
                  <a:pt x="0" y="23308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16" r="-28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3294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78631" y="4253229"/>
            <a:ext cx="16330737" cy="1694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E2414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We know that maybe you don’t need EVERYTHING we offer, so we have something for everyone….</a:t>
            </a:r>
          </a:p>
        </p:txBody>
      </p:sp>
      <p:sp>
        <p:nvSpPr>
          <p:cNvPr id="7" name="Freeform 7"/>
          <p:cNvSpPr/>
          <p:nvPr/>
        </p:nvSpPr>
        <p:spPr>
          <a:xfrm>
            <a:off x="814984" y="-312469"/>
            <a:ext cx="2330848" cy="2330848"/>
          </a:xfrm>
          <a:custGeom>
            <a:avLst/>
            <a:gdLst/>
            <a:ahLst/>
            <a:cxnLst/>
            <a:rect l="l" t="t" r="r" b="b"/>
            <a:pathLst>
              <a:path w="2330848" h="2330848">
                <a:moveTo>
                  <a:pt x="0" y="0"/>
                </a:moveTo>
                <a:lnTo>
                  <a:pt x="2330848" y="0"/>
                </a:lnTo>
                <a:lnTo>
                  <a:pt x="2330848" y="2330849"/>
                </a:lnTo>
                <a:lnTo>
                  <a:pt x="0" y="23308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0" r="-55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8594" y="3677511"/>
            <a:ext cx="4727435" cy="6119657"/>
          </a:xfrm>
          <a:custGeom>
            <a:avLst/>
            <a:gdLst/>
            <a:ahLst/>
            <a:cxnLst/>
            <a:rect l="l" t="t" r="r" b="b"/>
            <a:pathLst>
              <a:path w="4727435" h="6119657">
                <a:moveTo>
                  <a:pt x="0" y="0"/>
                </a:moveTo>
                <a:lnTo>
                  <a:pt x="4727435" y="0"/>
                </a:lnTo>
                <a:lnTo>
                  <a:pt x="4727435" y="6119657"/>
                </a:lnTo>
                <a:lnTo>
                  <a:pt x="0" y="6119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35282" y="3371493"/>
            <a:ext cx="5417435" cy="7012861"/>
          </a:xfrm>
          <a:custGeom>
            <a:avLst/>
            <a:gdLst/>
            <a:ahLst/>
            <a:cxnLst/>
            <a:rect l="l" t="t" r="r" b="b"/>
            <a:pathLst>
              <a:path w="5417435" h="7012861">
                <a:moveTo>
                  <a:pt x="0" y="0"/>
                </a:moveTo>
                <a:lnTo>
                  <a:pt x="5417436" y="0"/>
                </a:lnTo>
                <a:lnTo>
                  <a:pt x="5417436" y="7012860"/>
                </a:lnTo>
                <a:lnTo>
                  <a:pt x="0" y="7012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86068" y="3791435"/>
            <a:ext cx="4639429" cy="6005733"/>
          </a:xfrm>
          <a:custGeom>
            <a:avLst/>
            <a:gdLst/>
            <a:ahLst/>
            <a:cxnLst/>
            <a:rect l="l" t="t" r="r" b="b"/>
            <a:pathLst>
              <a:path w="4639429" h="6005733">
                <a:moveTo>
                  <a:pt x="0" y="0"/>
                </a:moveTo>
                <a:lnTo>
                  <a:pt x="4639428" y="0"/>
                </a:lnTo>
                <a:lnTo>
                  <a:pt x="4639428" y="6005733"/>
                </a:lnTo>
                <a:lnTo>
                  <a:pt x="0" y="60057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0762"/>
          </a:xfrm>
          <a:custGeom>
            <a:avLst/>
            <a:gdLst/>
            <a:ahLst/>
            <a:cxnLst/>
            <a:rect l="l" t="t" r="r" b="b"/>
            <a:pathLst>
              <a:path w="18288000" h="10280762">
                <a:moveTo>
                  <a:pt x="0" y="0"/>
                </a:moveTo>
                <a:lnTo>
                  <a:pt x="18288000" y="0"/>
                </a:lnTo>
                <a:lnTo>
                  <a:pt x="18288000" y="10280762"/>
                </a:lnTo>
                <a:lnTo>
                  <a:pt x="0" y="10280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16" r="-28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3161F">
                <a:alpha val="6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61203" y="1028700"/>
            <a:ext cx="4949247" cy="1829070"/>
          </a:xfrm>
          <a:custGeom>
            <a:avLst/>
            <a:gdLst/>
            <a:ahLst/>
            <a:cxnLst/>
            <a:rect l="l" t="t" r="r" b="b"/>
            <a:pathLst>
              <a:path w="4949247" h="1829070">
                <a:moveTo>
                  <a:pt x="0" y="0"/>
                </a:moveTo>
                <a:lnTo>
                  <a:pt x="4949247" y="0"/>
                </a:lnTo>
                <a:lnTo>
                  <a:pt x="4949247" y="1829070"/>
                </a:lnTo>
                <a:lnTo>
                  <a:pt x="0" y="18290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18394320" cy="10332751"/>
          </a:xfrm>
          <a:custGeom>
            <a:avLst/>
            <a:gdLst/>
            <a:ahLst/>
            <a:cxnLst/>
            <a:rect l="l" t="t" r="r" b="b"/>
            <a:pathLst>
              <a:path w="18394320" h="10332751">
                <a:moveTo>
                  <a:pt x="0" y="0"/>
                </a:moveTo>
                <a:lnTo>
                  <a:pt x="18394320" y="0"/>
                </a:lnTo>
                <a:lnTo>
                  <a:pt x="18394320" y="10332751"/>
                </a:lnTo>
                <a:lnTo>
                  <a:pt x="0" y="103327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965849" y="1411738"/>
            <a:ext cx="18394320" cy="10262926"/>
          </a:xfrm>
          <a:custGeom>
            <a:avLst/>
            <a:gdLst/>
            <a:ahLst/>
            <a:cxnLst/>
            <a:rect l="l" t="t" r="r" b="b"/>
            <a:pathLst>
              <a:path w="18394320" h="10262926">
                <a:moveTo>
                  <a:pt x="0" y="0"/>
                </a:moveTo>
                <a:lnTo>
                  <a:pt x="18394320" y="0"/>
                </a:lnTo>
                <a:lnTo>
                  <a:pt x="18394320" y="10262926"/>
                </a:lnTo>
                <a:lnTo>
                  <a:pt x="0" y="10262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42" r="-34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965849" y="1411738"/>
            <a:ext cx="18548020" cy="10262926"/>
          </a:xfrm>
          <a:custGeom>
            <a:avLst/>
            <a:gdLst/>
            <a:ahLst/>
            <a:cxnLst/>
            <a:rect l="l" t="t" r="r" b="b"/>
            <a:pathLst>
              <a:path w="18548020" h="10262926">
                <a:moveTo>
                  <a:pt x="0" y="0"/>
                </a:moveTo>
                <a:lnTo>
                  <a:pt x="18548020" y="0"/>
                </a:lnTo>
                <a:lnTo>
                  <a:pt x="18548020" y="10262926"/>
                </a:lnTo>
                <a:lnTo>
                  <a:pt x="0" y="102629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965849" y="1411738"/>
            <a:ext cx="18285531" cy="10287000"/>
          </a:xfrm>
          <a:custGeom>
            <a:avLst/>
            <a:gdLst/>
            <a:ahLst/>
            <a:cxnLst/>
            <a:rect l="l" t="t" r="r" b="b"/>
            <a:pathLst>
              <a:path w="18285531" h="10287000">
                <a:moveTo>
                  <a:pt x="0" y="0"/>
                </a:moveTo>
                <a:lnTo>
                  <a:pt x="18285531" y="0"/>
                </a:lnTo>
                <a:lnTo>
                  <a:pt x="182855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53160" y="0"/>
            <a:ext cx="18548020" cy="10350558"/>
          </a:xfrm>
          <a:custGeom>
            <a:avLst/>
            <a:gdLst/>
            <a:ahLst/>
            <a:cxnLst/>
            <a:rect l="l" t="t" r="r" b="b"/>
            <a:pathLst>
              <a:path w="18548020" h="10350558">
                <a:moveTo>
                  <a:pt x="0" y="0"/>
                </a:moveTo>
                <a:lnTo>
                  <a:pt x="18548020" y="0"/>
                </a:lnTo>
                <a:lnTo>
                  <a:pt x="18548020" y="10350558"/>
                </a:lnTo>
                <a:lnTo>
                  <a:pt x="0" y="103505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20850" y="5131463"/>
            <a:ext cx="9067150" cy="6040989"/>
          </a:xfrm>
          <a:custGeom>
            <a:avLst/>
            <a:gdLst/>
            <a:ahLst/>
            <a:cxnLst/>
            <a:rect l="l" t="t" r="r" b="b"/>
            <a:pathLst>
              <a:path w="9067150" h="6040989">
                <a:moveTo>
                  <a:pt x="0" y="0"/>
                </a:moveTo>
                <a:lnTo>
                  <a:pt x="9067150" y="0"/>
                </a:lnTo>
                <a:lnTo>
                  <a:pt x="9067150" y="6040989"/>
                </a:lnTo>
                <a:lnTo>
                  <a:pt x="0" y="6040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220850" y="-580841"/>
            <a:ext cx="9067150" cy="5712305"/>
          </a:xfrm>
          <a:custGeom>
            <a:avLst/>
            <a:gdLst/>
            <a:ahLst/>
            <a:cxnLst/>
            <a:rect l="l" t="t" r="r" b="b"/>
            <a:pathLst>
              <a:path w="9067150" h="5712305">
                <a:moveTo>
                  <a:pt x="0" y="0"/>
                </a:moveTo>
                <a:lnTo>
                  <a:pt x="9067150" y="0"/>
                </a:lnTo>
                <a:lnTo>
                  <a:pt x="9067150" y="5712304"/>
                </a:lnTo>
                <a:lnTo>
                  <a:pt x="0" y="57123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20850" y="-991828"/>
            <a:ext cx="9173470" cy="6123291"/>
          </a:xfrm>
          <a:custGeom>
            <a:avLst/>
            <a:gdLst/>
            <a:ahLst/>
            <a:cxnLst/>
            <a:rect l="l" t="t" r="r" b="b"/>
            <a:pathLst>
              <a:path w="9173470" h="6123291">
                <a:moveTo>
                  <a:pt x="0" y="0"/>
                </a:moveTo>
                <a:lnTo>
                  <a:pt x="9173470" y="0"/>
                </a:lnTo>
                <a:lnTo>
                  <a:pt x="9173470" y="6123291"/>
                </a:lnTo>
                <a:lnTo>
                  <a:pt x="0" y="61232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197160" y="5115680"/>
            <a:ext cx="9090840" cy="6056772"/>
          </a:xfrm>
          <a:custGeom>
            <a:avLst/>
            <a:gdLst/>
            <a:ahLst/>
            <a:cxnLst/>
            <a:rect l="l" t="t" r="r" b="b"/>
            <a:pathLst>
              <a:path w="9090840" h="6056772">
                <a:moveTo>
                  <a:pt x="0" y="0"/>
                </a:moveTo>
                <a:lnTo>
                  <a:pt x="9090840" y="0"/>
                </a:lnTo>
                <a:lnTo>
                  <a:pt x="9090840" y="6056772"/>
                </a:lnTo>
                <a:lnTo>
                  <a:pt x="0" y="60567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0" y="-788493"/>
            <a:ext cx="9197160" cy="6127608"/>
          </a:xfrm>
          <a:custGeom>
            <a:avLst/>
            <a:gdLst/>
            <a:ahLst/>
            <a:cxnLst/>
            <a:rect l="l" t="t" r="r" b="b"/>
            <a:pathLst>
              <a:path w="9197160" h="6127608">
                <a:moveTo>
                  <a:pt x="0" y="0"/>
                </a:moveTo>
                <a:lnTo>
                  <a:pt x="9197160" y="0"/>
                </a:lnTo>
                <a:lnTo>
                  <a:pt x="9197160" y="6127608"/>
                </a:lnTo>
                <a:lnTo>
                  <a:pt x="0" y="612760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6850" y="5175279"/>
            <a:ext cx="9144000" cy="6092190"/>
          </a:xfrm>
          <a:custGeom>
            <a:avLst/>
            <a:gdLst/>
            <a:ahLst/>
            <a:cxnLst/>
            <a:rect l="l" t="t" r="r" b="b"/>
            <a:pathLst>
              <a:path w="9144000" h="6092190">
                <a:moveTo>
                  <a:pt x="0" y="0"/>
                </a:moveTo>
                <a:lnTo>
                  <a:pt x="9144000" y="0"/>
                </a:lnTo>
                <a:lnTo>
                  <a:pt x="9144000" y="6092190"/>
                </a:lnTo>
                <a:lnTo>
                  <a:pt x="0" y="60921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4345649" y="3834528"/>
            <a:ext cx="9679745" cy="2504796"/>
            <a:chOff x="0" y="0"/>
            <a:chExt cx="2549398" cy="65969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549398" cy="659699"/>
            </a:xfrm>
            <a:custGeom>
              <a:avLst/>
              <a:gdLst/>
              <a:ahLst/>
              <a:cxnLst/>
              <a:rect l="l" t="t" r="r" b="b"/>
              <a:pathLst>
                <a:path w="2549398" h="659699">
                  <a:moveTo>
                    <a:pt x="0" y="0"/>
                  </a:moveTo>
                  <a:lnTo>
                    <a:pt x="2549398" y="0"/>
                  </a:lnTo>
                  <a:lnTo>
                    <a:pt x="2549398" y="659699"/>
                  </a:lnTo>
                  <a:lnTo>
                    <a:pt x="0" y="65969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549398" cy="697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4357288" y="4095100"/>
            <a:ext cx="9679745" cy="124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9"/>
              </a:lnSpc>
            </a:pPr>
            <a:r>
              <a:rPr lang="en-US" sz="4590" spc="-105">
                <a:solidFill>
                  <a:srgbClr val="E24145"/>
                </a:solidFill>
                <a:latin typeface="Sunborn"/>
                <a:ea typeface="Sunborn"/>
                <a:cs typeface="Sunborn"/>
                <a:sym typeface="Sunborn"/>
              </a:rPr>
              <a:t>DO YOU WANT TO GET PAID</a:t>
            </a:r>
          </a:p>
          <a:p>
            <a:pPr algn="ctr">
              <a:lnSpc>
                <a:spcPts val="4819"/>
              </a:lnSpc>
            </a:pPr>
            <a:r>
              <a:rPr lang="en-US" sz="4590" spc="-105">
                <a:solidFill>
                  <a:srgbClr val="E24145"/>
                </a:solidFill>
                <a:latin typeface="Sunborn"/>
                <a:ea typeface="Sunborn"/>
                <a:cs typeface="Sunborn"/>
                <a:sym typeface="Sunborn"/>
              </a:rPr>
              <a:t>FOR REFERRING OTHERS?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98580" y="5409360"/>
            <a:ext cx="9005608" cy="990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1"/>
              </a:lnSpc>
            </a:pPr>
            <a:r>
              <a:rPr lang="en-US" sz="1879" spc="90" dirty="0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BECOME A HEALTHCARE AGENT IN THE FASTEST-GROWING HEALTHCARE INDUSTRY AND GAIN THE RIGHTS TO SELL OUR SERVICE FOR ONLY $100 ANNUALLY. </a:t>
            </a:r>
          </a:p>
          <a:p>
            <a:pPr marL="0" lvl="0" indent="0" algn="ctr">
              <a:lnSpc>
                <a:spcPts val="2631"/>
              </a:lnSpc>
              <a:spcBef>
                <a:spcPct val="0"/>
              </a:spcBef>
            </a:pPr>
            <a:endParaRPr lang="en-US" sz="1879" spc="90" dirty="0">
              <a:solidFill>
                <a:srgbClr val="000000"/>
              </a:solidFill>
              <a:latin typeface="Oswald Bold"/>
              <a:ea typeface="Oswald Bold"/>
              <a:cs typeface="Oswald Bold"/>
              <a:sym typeface="Oswald 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80619" y="952898"/>
            <a:ext cx="14326762" cy="1208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54"/>
              </a:lnSpc>
            </a:pPr>
            <a:r>
              <a:rPr lang="en-US" sz="8661" spc="-216">
                <a:solidFill>
                  <a:srgbClr val="13294B"/>
                </a:solidFill>
                <a:latin typeface="Oswald Bold"/>
                <a:ea typeface="Oswald Bold"/>
                <a:cs typeface="Oswald Bold"/>
                <a:sym typeface="Oswald Bold"/>
              </a:rPr>
              <a:t>SIMPLE COMMISSION STRUCTURE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82714" y="2120289"/>
            <a:ext cx="17322572" cy="531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9"/>
              </a:lnSpc>
            </a:pPr>
            <a:endParaRPr/>
          </a:p>
          <a:p>
            <a:pPr algn="ctr">
              <a:lnSpc>
                <a:spcPts val="7109"/>
              </a:lnSpc>
            </a:pPr>
            <a:endParaRPr/>
          </a:p>
          <a:p>
            <a:pPr algn="ctr">
              <a:lnSpc>
                <a:spcPts val="7109"/>
              </a:lnSpc>
            </a:pPr>
            <a:r>
              <a:rPr lang="en-US" sz="4499" spc="-85">
                <a:solidFill>
                  <a:srgbClr val="E24145"/>
                </a:solidFill>
                <a:latin typeface="Oswald Bold"/>
                <a:ea typeface="Oswald Bold"/>
                <a:cs typeface="Oswald Bold"/>
                <a:sym typeface="Oswald Bold"/>
              </a:rPr>
              <a:t>Earn a $100 bonus every time you make 3 sales</a:t>
            </a:r>
          </a:p>
          <a:p>
            <a:pPr algn="ctr">
              <a:lnSpc>
                <a:spcPts val="7109"/>
              </a:lnSpc>
            </a:pPr>
            <a:endParaRPr lang="en-US" sz="4499" spc="-85">
              <a:solidFill>
                <a:srgbClr val="E24145"/>
              </a:solidFill>
              <a:latin typeface="Oswald Bold"/>
              <a:ea typeface="Oswald Bold"/>
              <a:cs typeface="Oswald Bold"/>
              <a:sym typeface="Oswald Bold"/>
            </a:endParaRPr>
          </a:p>
          <a:p>
            <a:pPr algn="ctr">
              <a:lnSpc>
                <a:spcPts val="7109"/>
              </a:lnSpc>
            </a:pPr>
            <a:endParaRPr lang="en-US" sz="4499" spc="-85">
              <a:solidFill>
                <a:srgbClr val="E24145"/>
              </a:solidFill>
              <a:latin typeface="Oswald Bold"/>
              <a:ea typeface="Oswald Bold"/>
              <a:cs typeface="Oswald Bold"/>
              <a:sym typeface="Oswald Bold"/>
            </a:endParaRPr>
          </a:p>
          <a:p>
            <a:pPr algn="ctr">
              <a:lnSpc>
                <a:spcPts val="7109"/>
              </a:lnSpc>
            </a:pPr>
            <a:r>
              <a:rPr lang="en-US" sz="4499" spc="-85">
                <a:solidFill>
                  <a:srgbClr val="E24145"/>
                </a:solidFill>
                <a:latin typeface="Oswald Bold"/>
                <a:ea typeface="Oswald Bold"/>
                <a:cs typeface="Oswald Bold"/>
                <a:sym typeface="Oswald Bold"/>
              </a:rPr>
              <a:t>Starting with your first sale, earn 15% of your monthly membership fees.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761593" y="9390506"/>
            <a:ext cx="19811185" cy="967901"/>
            <a:chOff x="0" y="0"/>
            <a:chExt cx="11469930" cy="560378"/>
          </a:xfrm>
        </p:grpSpPr>
        <p:sp>
          <p:nvSpPr>
            <p:cNvPr id="5" name="Freeform 5"/>
            <p:cNvSpPr/>
            <p:nvPr/>
          </p:nvSpPr>
          <p:spPr>
            <a:xfrm>
              <a:off x="2055" y="0"/>
              <a:ext cx="11465819" cy="560378"/>
            </a:xfrm>
            <a:custGeom>
              <a:avLst/>
              <a:gdLst/>
              <a:ahLst/>
              <a:cxnLst/>
              <a:rect l="l" t="t" r="r" b="b"/>
              <a:pathLst>
                <a:path w="11465819" h="560378">
                  <a:moveTo>
                    <a:pt x="11256859" y="0"/>
                  </a:moveTo>
                  <a:lnTo>
                    <a:pt x="5761" y="0"/>
                  </a:lnTo>
                  <a:cubicBezTo>
                    <a:pt x="3974" y="0"/>
                    <a:pt x="2300" y="871"/>
                    <a:pt x="1274" y="2334"/>
                  </a:cubicBezTo>
                  <a:cubicBezTo>
                    <a:pt x="248" y="3797"/>
                    <a:pt x="0" y="5668"/>
                    <a:pt x="609" y="7348"/>
                  </a:cubicBezTo>
                  <a:lnTo>
                    <a:pt x="198481" y="553031"/>
                  </a:lnTo>
                  <a:cubicBezTo>
                    <a:pt x="200080" y="557441"/>
                    <a:pt x="204269" y="560378"/>
                    <a:pt x="208961" y="560378"/>
                  </a:cubicBezTo>
                  <a:lnTo>
                    <a:pt x="11460059" y="560378"/>
                  </a:lnTo>
                  <a:cubicBezTo>
                    <a:pt x="11461845" y="560378"/>
                    <a:pt x="11463520" y="559507"/>
                    <a:pt x="11464546" y="558044"/>
                  </a:cubicBezTo>
                  <a:cubicBezTo>
                    <a:pt x="11465571" y="556581"/>
                    <a:pt x="11465819" y="554710"/>
                    <a:pt x="11465210" y="553031"/>
                  </a:cubicBezTo>
                  <a:lnTo>
                    <a:pt x="11267339" y="7348"/>
                  </a:lnTo>
                  <a:cubicBezTo>
                    <a:pt x="11265739" y="2937"/>
                    <a:pt x="11261550" y="0"/>
                    <a:pt x="11256859" y="0"/>
                  </a:cubicBezTo>
                  <a:close/>
                </a:path>
              </a:pathLst>
            </a:custGeom>
            <a:solidFill>
              <a:srgbClr val="13294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11266730" cy="5984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06153" y="9673534"/>
            <a:ext cx="16453147" cy="330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71"/>
              </a:lnSpc>
              <a:spcBef>
                <a:spcPct val="0"/>
              </a:spcBef>
            </a:pPr>
            <a:r>
              <a:rPr lang="en-US" sz="1979" spc="95">
                <a:solidFill>
                  <a:srgbClr val="E24145"/>
                </a:solidFill>
                <a:latin typeface="Oswald Bold"/>
                <a:ea typeface="Oswald Bold"/>
                <a:cs typeface="Oswald Bold"/>
                <a:sym typeface="Oswald Bold"/>
              </a:rPr>
              <a:t>*PERSONAL SALES BONUESES ARE PAID THE FOLLOWING WEEK/RESIDUAL COMMISSIONS ARE PAID THE FOLLOWING MONTH BEFORE THE 15TH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7426" y="3037283"/>
            <a:ext cx="16453147" cy="100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30"/>
              </a:lnSpc>
              <a:spcBef>
                <a:spcPct val="0"/>
              </a:spcBef>
            </a:pPr>
            <a:r>
              <a:rPr lang="en-US" sz="5879" spc="282">
                <a:solidFill>
                  <a:srgbClr val="13294B"/>
                </a:solidFill>
                <a:latin typeface="Oswald Bold"/>
                <a:ea typeface="Oswald Bold"/>
                <a:cs typeface="Oswald Bold"/>
                <a:sym typeface="Oswald Bold"/>
              </a:rPr>
              <a:t>WEEKLY PERSONAL SALES BONUSES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7426" y="5619993"/>
            <a:ext cx="16453147" cy="100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30"/>
              </a:lnSpc>
              <a:spcBef>
                <a:spcPct val="0"/>
              </a:spcBef>
            </a:pPr>
            <a:r>
              <a:rPr lang="en-US" sz="5879" spc="282">
                <a:solidFill>
                  <a:srgbClr val="13294B"/>
                </a:solidFill>
                <a:latin typeface="Oswald Bold"/>
                <a:ea typeface="Oswald Bold"/>
                <a:cs typeface="Oswald Bold"/>
                <a:sym typeface="Oswald Bold"/>
              </a:rPr>
              <a:t>MONTHLY RESIDUAL COMMISSION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89" b="7889"/>
            <a:stretch>
              <a:fillRect/>
            </a:stretch>
          </p:blipFill>
          <p:spPr>
            <a:xfrm>
              <a:off x="0" y="0"/>
              <a:ext cx="12153900" cy="68199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7889" b="7889"/>
            <a:stretch>
              <a:fillRect/>
            </a:stretch>
          </p:blipFill>
          <p:spPr>
            <a:xfrm>
              <a:off x="12230100" y="0"/>
              <a:ext cx="12153900" cy="68199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7650" b="7650"/>
            <a:stretch>
              <a:fillRect/>
            </a:stretch>
          </p:blipFill>
          <p:spPr>
            <a:xfrm>
              <a:off x="0" y="6896100"/>
              <a:ext cx="12153900" cy="68199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7889" b="7889"/>
            <a:stretch>
              <a:fillRect/>
            </a:stretch>
          </p:blipFill>
          <p:spPr>
            <a:xfrm>
              <a:off x="12230100" y="6896100"/>
              <a:ext cx="12153900" cy="68199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3739718" y="2929944"/>
            <a:ext cx="10808563" cy="4120765"/>
          </a:xfrm>
          <a:custGeom>
            <a:avLst/>
            <a:gdLst/>
            <a:ahLst/>
            <a:cxnLst/>
            <a:rect l="l" t="t" r="r" b="b"/>
            <a:pathLst>
              <a:path w="10808563" h="4120765">
                <a:moveTo>
                  <a:pt x="0" y="0"/>
                </a:moveTo>
                <a:lnTo>
                  <a:pt x="10808564" y="0"/>
                </a:lnTo>
                <a:lnTo>
                  <a:pt x="10808564" y="4120764"/>
                </a:lnTo>
                <a:lnTo>
                  <a:pt x="0" y="4120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840680" y="3111385"/>
            <a:ext cx="10606639" cy="203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18"/>
              </a:lnSpc>
              <a:spcBef>
                <a:spcPct val="0"/>
              </a:spcBef>
            </a:pPr>
            <a:r>
              <a:rPr lang="en-US" sz="11870" spc="-474">
                <a:solidFill>
                  <a:srgbClr val="E24145"/>
                </a:solidFill>
                <a:latin typeface="Oswald Bold"/>
                <a:ea typeface="Oswald Bold"/>
                <a:cs typeface="Oswald Bold"/>
                <a:sym typeface="Oswald Bold"/>
              </a:rPr>
              <a:t>TRAVEL BONUS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51473" y="5300218"/>
            <a:ext cx="9785054" cy="1163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  <a:spcBef>
                <a:spcPct val="0"/>
              </a:spcBef>
            </a:pPr>
            <a:r>
              <a:rPr lang="en-US" sz="3334" spc="286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EARN A COMPLIMENTARY STAY TO TOP DESTINATIONS BASED ON YOUR VOLUME</a:t>
            </a:r>
          </a:p>
        </p:txBody>
      </p:sp>
      <p:sp>
        <p:nvSpPr>
          <p:cNvPr id="10" name="Freeform 10"/>
          <p:cNvSpPr/>
          <p:nvPr/>
        </p:nvSpPr>
        <p:spPr>
          <a:xfrm>
            <a:off x="17444770" y="9514501"/>
            <a:ext cx="304699" cy="304699"/>
          </a:xfrm>
          <a:custGeom>
            <a:avLst/>
            <a:gdLst/>
            <a:ahLst/>
            <a:cxnLst/>
            <a:rect l="l" t="t" r="r" b="b"/>
            <a:pathLst>
              <a:path w="304699" h="304699">
                <a:moveTo>
                  <a:pt x="0" y="0"/>
                </a:moveTo>
                <a:lnTo>
                  <a:pt x="304699" y="0"/>
                </a:lnTo>
                <a:lnTo>
                  <a:pt x="304699" y="304699"/>
                </a:lnTo>
                <a:lnTo>
                  <a:pt x="0" y="304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947170" y="8664733"/>
            <a:ext cx="9373778" cy="2004236"/>
            <a:chOff x="0" y="0"/>
            <a:chExt cx="5427064" cy="1160377"/>
          </a:xfrm>
        </p:grpSpPr>
        <p:sp>
          <p:nvSpPr>
            <p:cNvPr id="12" name="Freeform 12"/>
            <p:cNvSpPr/>
            <p:nvPr/>
          </p:nvSpPr>
          <p:spPr>
            <a:xfrm>
              <a:off x="2142" y="0"/>
              <a:ext cx="5422780" cy="1160377"/>
            </a:xfrm>
            <a:custGeom>
              <a:avLst/>
              <a:gdLst/>
              <a:ahLst/>
              <a:cxnLst/>
              <a:rect l="l" t="t" r="r" b="b"/>
              <a:pathLst>
                <a:path w="5422780" h="1160377">
                  <a:moveTo>
                    <a:pt x="5205204" y="0"/>
                  </a:moveTo>
                  <a:lnTo>
                    <a:pt x="14376" y="0"/>
                  </a:lnTo>
                  <a:cubicBezTo>
                    <a:pt x="10277" y="0"/>
                    <a:pt x="6388" y="1812"/>
                    <a:pt x="3751" y="4951"/>
                  </a:cubicBezTo>
                  <a:cubicBezTo>
                    <a:pt x="1114" y="8089"/>
                    <a:pt x="0" y="12233"/>
                    <a:pt x="707" y="16271"/>
                  </a:cubicBezTo>
                  <a:lnTo>
                    <a:pt x="198209" y="1144106"/>
                  </a:lnTo>
                  <a:cubicBezTo>
                    <a:pt x="199856" y="1153514"/>
                    <a:pt x="208026" y="1160377"/>
                    <a:pt x="217576" y="1160377"/>
                  </a:cubicBezTo>
                  <a:lnTo>
                    <a:pt x="5408404" y="1160377"/>
                  </a:lnTo>
                  <a:cubicBezTo>
                    <a:pt x="5412503" y="1160377"/>
                    <a:pt x="5416392" y="1158565"/>
                    <a:pt x="5419029" y="1155426"/>
                  </a:cubicBezTo>
                  <a:cubicBezTo>
                    <a:pt x="5421666" y="1152288"/>
                    <a:pt x="5422780" y="1148144"/>
                    <a:pt x="5422073" y="1144106"/>
                  </a:cubicBezTo>
                  <a:lnTo>
                    <a:pt x="5224572" y="16271"/>
                  </a:lnTo>
                  <a:cubicBezTo>
                    <a:pt x="5222924" y="6863"/>
                    <a:pt x="5214755" y="0"/>
                    <a:pt x="5205204" y="0"/>
                  </a:cubicBezTo>
                  <a:close/>
                </a:path>
              </a:pathLst>
            </a:custGeom>
            <a:solidFill>
              <a:srgbClr val="13294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66675"/>
              <a:ext cx="5223864" cy="12270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spc="-67">
                  <a:solidFill>
                    <a:srgbClr val="E24145"/>
                  </a:solidFill>
                  <a:latin typeface="Oswald"/>
                  <a:ea typeface="Oswald"/>
                  <a:cs typeface="Oswald"/>
                  <a:sym typeface="Oswald"/>
                </a:rPr>
                <a:t>Promote to Senior Trainer &amp; </a:t>
              </a:r>
            </a:p>
            <a:p>
              <a:pPr algn="ctr">
                <a:lnSpc>
                  <a:spcPts val="4759"/>
                </a:lnSpc>
              </a:pPr>
              <a:r>
                <a:rPr lang="en-US" sz="3399" spc="-67">
                  <a:solidFill>
                    <a:srgbClr val="E24145"/>
                  </a:solidFill>
                  <a:latin typeface="Oswald"/>
                  <a:ea typeface="Oswald"/>
                  <a:cs typeface="Oswald"/>
                  <a:sym typeface="Oswald"/>
                </a:rPr>
                <a:t>Earn a Travel Bonus or $250 Cash Bonus</a:t>
              </a:r>
            </a:p>
            <a:p>
              <a:pPr algn="ctr">
                <a:lnSpc>
                  <a:spcPts val="4199"/>
                </a:lnSpc>
              </a:pPr>
              <a:endParaRPr lang="en-US" sz="3399" spc="-67">
                <a:solidFill>
                  <a:srgbClr val="E24145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9977" y="905285"/>
            <a:ext cx="16948046" cy="8476430"/>
          </a:xfrm>
          <a:custGeom>
            <a:avLst/>
            <a:gdLst/>
            <a:ahLst/>
            <a:cxnLst/>
            <a:rect l="l" t="t" r="r" b="b"/>
            <a:pathLst>
              <a:path w="16948046" h="8476430">
                <a:moveTo>
                  <a:pt x="0" y="0"/>
                </a:moveTo>
                <a:lnTo>
                  <a:pt x="16948046" y="0"/>
                </a:lnTo>
                <a:lnTo>
                  <a:pt x="16948046" y="8476430"/>
                </a:lnTo>
                <a:lnTo>
                  <a:pt x="0" y="8476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1" r="-1241"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967" b="7967"/>
            <a:stretch>
              <a:fillRect/>
            </a:stretch>
          </p:blipFill>
          <p:spPr>
            <a:xfrm>
              <a:off x="0" y="0"/>
              <a:ext cx="12153900" cy="68199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7967" b="7967"/>
            <a:stretch>
              <a:fillRect/>
            </a:stretch>
          </p:blipFill>
          <p:spPr>
            <a:xfrm>
              <a:off x="12230100" y="0"/>
              <a:ext cx="12153900" cy="68199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7967" b="7967"/>
            <a:stretch>
              <a:fillRect/>
            </a:stretch>
          </p:blipFill>
          <p:spPr>
            <a:xfrm>
              <a:off x="0" y="6896100"/>
              <a:ext cx="12153900" cy="68199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5199" b="5199"/>
            <a:stretch>
              <a:fillRect/>
            </a:stretch>
          </p:blipFill>
          <p:spPr>
            <a:xfrm>
              <a:off x="12230100" y="6896100"/>
              <a:ext cx="12153900" cy="68199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3739718" y="2929944"/>
            <a:ext cx="10808563" cy="4120765"/>
          </a:xfrm>
          <a:custGeom>
            <a:avLst/>
            <a:gdLst/>
            <a:ahLst/>
            <a:cxnLst/>
            <a:rect l="l" t="t" r="r" b="b"/>
            <a:pathLst>
              <a:path w="10808563" h="4120765">
                <a:moveTo>
                  <a:pt x="0" y="0"/>
                </a:moveTo>
                <a:lnTo>
                  <a:pt x="10808564" y="0"/>
                </a:lnTo>
                <a:lnTo>
                  <a:pt x="10808564" y="4120764"/>
                </a:lnTo>
                <a:lnTo>
                  <a:pt x="0" y="4120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251473" y="5215201"/>
            <a:ext cx="9785054" cy="1753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  <a:spcBef>
                <a:spcPct val="0"/>
              </a:spcBef>
            </a:pPr>
            <a:r>
              <a:rPr lang="en-US" sz="3334" spc="286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RECEIVE A MONTHLY LIFESTYLE BONUS OF UP TO $1000, WHILE TOP EARNERS SHARE 2% OF THE MONTHLY VOLUME. </a:t>
            </a:r>
          </a:p>
        </p:txBody>
      </p:sp>
      <p:sp>
        <p:nvSpPr>
          <p:cNvPr id="9" name="Freeform 9"/>
          <p:cNvSpPr/>
          <p:nvPr/>
        </p:nvSpPr>
        <p:spPr>
          <a:xfrm>
            <a:off x="17444770" y="9514501"/>
            <a:ext cx="304699" cy="304699"/>
          </a:xfrm>
          <a:custGeom>
            <a:avLst/>
            <a:gdLst/>
            <a:ahLst/>
            <a:cxnLst/>
            <a:rect l="l" t="t" r="r" b="b"/>
            <a:pathLst>
              <a:path w="304699" h="304699">
                <a:moveTo>
                  <a:pt x="0" y="0"/>
                </a:moveTo>
                <a:lnTo>
                  <a:pt x="304699" y="0"/>
                </a:lnTo>
                <a:lnTo>
                  <a:pt x="304699" y="304699"/>
                </a:lnTo>
                <a:lnTo>
                  <a:pt x="0" y="304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840680" y="3111385"/>
            <a:ext cx="10606639" cy="203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18"/>
              </a:lnSpc>
              <a:spcBef>
                <a:spcPct val="0"/>
              </a:spcBef>
            </a:pPr>
            <a:r>
              <a:rPr lang="en-US" sz="11870" spc="-474">
                <a:solidFill>
                  <a:srgbClr val="E24145"/>
                </a:solidFill>
                <a:latin typeface="Oswald Bold"/>
                <a:ea typeface="Oswald Bold"/>
                <a:cs typeface="Oswald Bold"/>
                <a:sym typeface="Oswald Bold"/>
              </a:rPr>
              <a:t>LIFESTYLE BONUS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-947170" y="8672759"/>
            <a:ext cx="9373778" cy="1988184"/>
            <a:chOff x="0" y="0"/>
            <a:chExt cx="5427064" cy="1151084"/>
          </a:xfrm>
        </p:grpSpPr>
        <p:sp>
          <p:nvSpPr>
            <p:cNvPr id="12" name="Freeform 12"/>
            <p:cNvSpPr/>
            <p:nvPr/>
          </p:nvSpPr>
          <p:spPr>
            <a:xfrm>
              <a:off x="2159" y="0"/>
              <a:ext cx="5422745" cy="1151084"/>
            </a:xfrm>
            <a:custGeom>
              <a:avLst/>
              <a:gdLst/>
              <a:ahLst/>
              <a:cxnLst/>
              <a:rect l="l" t="t" r="r" b="b"/>
              <a:pathLst>
                <a:path w="5422745" h="1151084">
                  <a:moveTo>
                    <a:pt x="5205187" y="0"/>
                  </a:moveTo>
                  <a:lnTo>
                    <a:pt x="14359" y="0"/>
                  </a:lnTo>
                  <a:cubicBezTo>
                    <a:pt x="10263" y="0"/>
                    <a:pt x="6376" y="1813"/>
                    <a:pt x="3743" y="4951"/>
                  </a:cubicBezTo>
                  <a:cubicBezTo>
                    <a:pt x="1110" y="8090"/>
                    <a:pt x="0" y="12232"/>
                    <a:pt x="713" y="16267"/>
                  </a:cubicBezTo>
                  <a:lnTo>
                    <a:pt x="198169" y="1134817"/>
                  </a:lnTo>
                  <a:cubicBezTo>
                    <a:pt x="199830" y="1144225"/>
                    <a:pt x="208005" y="1151084"/>
                    <a:pt x="217559" y="1151084"/>
                  </a:cubicBezTo>
                  <a:lnTo>
                    <a:pt x="5408387" y="1151084"/>
                  </a:lnTo>
                  <a:cubicBezTo>
                    <a:pt x="5412484" y="1151084"/>
                    <a:pt x="5416370" y="1149271"/>
                    <a:pt x="5419004" y="1146132"/>
                  </a:cubicBezTo>
                  <a:cubicBezTo>
                    <a:pt x="5421636" y="1142994"/>
                    <a:pt x="5422746" y="1138851"/>
                    <a:pt x="5422034" y="1134817"/>
                  </a:cubicBezTo>
                  <a:lnTo>
                    <a:pt x="5224577" y="16267"/>
                  </a:lnTo>
                  <a:cubicBezTo>
                    <a:pt x="5222916" y="6858"/>
                    <a:pt x="5214741" y="0"/>
                    <a:pt x="5205187" y="0"/>
                  </a:cubicBezTo>
                  <a:close/>
                </a:path>
              </a:pathLst>
            </a:custGeom>
            <a:solidFill>
              <a:srgbClr val="13294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66675"/>
              <a:ext cx="5223864" cy="1217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spc="-67">
                  <a:solidFill>
                    <a:srgbClr val="E24145"/>
                  </a:solidFill>
                  <a:latin typeface="Oswald"/>
                  <a:ea typeface="Oswald"/>
                  <a:cs typeface="Oswald"/>
                  <a:sym typeface="Oswald"/>
                </a:rPr>
                <a:t>Promote to Director &amp; Above </a:t>
              </a:r>
            </a:p>
            <a:p>
              <a:pPr algn="ctr">
                <a:lnSpc>
                  <a:spcPts val="4759"/>
                </a:lnSpc>
              </a:pPr>
              <a:r>
                <a:rPr lang="en-US" sz="3399" spc="-67">
                  <a:solidFill>
                    <a:srgbClr val="E24145"/>
                  </a:solidFill>
                  <a:latin typeface="Oswald"/>
                  <a:ea typeface="Oswald"/>
                  <a:cs typeface="Oswald"/>
                  <a:sym typeface="Oswald"/>
                </a:rPr>
                <a:t>to Earn Monthly Bonuses</a:t>
              </a:r>
            </a:p>
            <a:p>
              <a:pPr algn="ctr">
                <a:lnSpc>
                  <a:spcPts val="3499"/>
                </a:lnSpc>
              </a:pPr>
              <a:endParaRPr lang="en-US" sz="3399" spc="-67">
                <a:solidFill>
                  <a:srgbClr val="E24145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21603" y="1763760"/>
          <a:ext cx="17637643" cy="8276462"/>
        </p:xfrm>
        <a:graphic>
          <a:graphicData uri="http://schemas.openxmlformats.org/drawingml/2006/table">
            <a:tbl>
              <a:tblPr/>
              <a:tblGrid>
                <a:gridCol w="3863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4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4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48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548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548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18501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FFFFFF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AGENT TITLE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9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FFFFFF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Trainer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41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FFFFFF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Senior Trainer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9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FFFFFF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Director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9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FFFFFF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Regional Director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9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FFFFFF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National Director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9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8501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(Volume Requirements)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9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13294B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$100 PV / $300 TV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E24145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$300 PV / $3,000 TV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E24145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$1,000 PV / $15,000 TV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E24145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$1,500 PV / $30,000 TV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E24145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$3,000 PV / $90,000 TV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9060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E24145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YOUR Sales- 15%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9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8198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E24145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Level 2 Sales- 10%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9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8198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E24145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Level 3 Sales- 5%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9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8501"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FFFFFF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Level 4 Sales- 4%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9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8501"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FFFFFF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Level 5 Sales- 3%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9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18501"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FFFFFF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Level 6 Sales- 2%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9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18501">
                <a:tc>
                  <a:txBody>
                    <a:bodyPr/>
                    <a:lstStyle/>
                    <a:p>
                      <a:pPr algn="ctr">
                        <a:lnSpc>
                          <a:spcPts val="2379"/>
                        </a:lnSpc>
                        <a:defRPr/>
                      </a:pPr>
                      <a:r>
                        <a:rPr lang="en-US" sz="1699">
                          <a:solidFill>
                            <a:srgbClr val="FFFFFF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Level 7 Sales- 1%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9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5325952" y="3862198"/>
            <a:ext cx="419452" cy="419452"/>
          </a:xfrm>
          <a:custGeom>
            <a:avLst/>
            <a:gdLst/>
            <a:ahLst/>
            <a:cxnLst/>
            <a:rect l="l" t="t" r="r" b="b"/>
            <a:pathLst>
              <a:path w="419452" h="419452">
                <a:moveTo>
                  <a:pt x="0" y="0"/>
                </a:moveTo>
                <a:lnTo>
                  <a:pt x="419451" y="0"/>
                </a:lnTo>
                <a:lnTo>
                  <a:pt x="419451" y="419452"/>
                </a:lnTo>
                <a:lnTo>
                  <a:pt x="0" y="419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25952" y="4774756"/>
            <a:ext cx="419452" cy="419452"/>
          </a:xfrm>
          <a:custGeom>
            <a:avLst/>
            <a:gdLst/>
            <a:ahLst/>
            <a:cxnLst/>
            <a:rect l="l" t="t" r="r" b="b"/>
            <a:pathLst>
              <a:path w="419452" h="419452">
                <a:moveTo>
                  <a:pt x="0" y="0"/>
                </a:moveTo>
                <a:lnTo>
                  <a:pt x="419451" y="0"/>
                </a:lnTo>
                <a:lnTo>
                  <a:pt x="419451" y="419451"/>
                </a:lnTo>
                <a:lnTo>
                  <a:pt x="0" y="419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25952" y="5687313"/>
            <a:ext cx="419452" cy="419452"/>
          </a:xfrm>
          <a:custGeom>
            <a:avLst/>
            <a:gdLst/>
            <a:ahLst/>
            <a:cxnLst/>
            <a:rect l="l" t="t" r="r" b="b"/>
            <a:pathLst>
              <a:path w="419452" h="419452">
                <a:moveTo>
                  <a:pt x="0" y="0"/>
                </a:moveTo>
                <a:lnTo>
                  <a:pt x="419451" y="0"/>
                </a:lnTo>
                <a:lnTo>
                  <a:pt x="419451" y="419452"/>
                </a:lnTo>
                <a:lnTo>
                  <a:pt x="0" y="419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036377" y="3862198"/>
            <a:ext cx="419452" cy="3159318"/>
            <a:chOff x="0" y="0"/>
            <a:chExt cx="559269" cy="42124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9269" cy="559269"/>
            </a:xfrm>
            <a:custGeom>
              <a:avLst/>
              <a:gdLst/>
              <a:ahLst/>
              <a:cxnLst/>
              <a:rect l="l" t="t" r="r" b="b"/>
              <a:pathLst>
                <a:path w="559269" h="559269">
                  <a:moveTo>
                    <a:pt x="0" y="0"/>
                  </a:moveTo>
                  <a:lnTo>
                    <a:pt x="559269" y="0"/>
                  </a:lnTo>
                  <a:lnTo>
                    <a:pt x="559269" y="559269"/>
                  </a:lnTo>
                  <a:lnTo>
                    <a:pt x="0" y="55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1216743"/>
              <a:ext cx="559269" cy="559269"/>
            </a:xfrm>
            <a:custGeom>
              <a:avLst/>
              <a:gdLst/>
              <a:ahLst/>
              <a:cxnLst/>
              <a:rect l="l" t="t" r="r" b="b"/>
              <a:pathLst>
                <a:path w="559269" h="559269">
                  <a:moveTo>
                    <a:pt x="0" y="0"/>
                  </a:moveTo>
                  <a:lnTo>
                    <a:pt x="559269" y="0"/>
                  </a:lnTo>
                  <a:lnTo>
                    <a:pt x="559269" y="559269"/>
                  </a:lnTo>
                  <a:lnTo>
                    <a:pt x="0" y="55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2433486"/>
              <a:ext cx="559269" cy="559269"/>
            </a:xfrm>
            <a:custGeom>
              <a:avLst/>
              <a:gdLst/>
              <a:ahLst/>
              <a:cxnLst/>
              <a:rect l="l" t="t" r="r" b="b"/>
              <a:pathLst>
                <a:path w="559269" h="559269">
                  <a:moveTo>
                    <a:pt x="0" y="0"/>
                  </a:moveTo>
                  <a:lnTo>
                    <a:pt x="559269" y="0"/>
                  </a:lnTo>
                  <a:lnTo>
                    <a:pt x="559269" y="559269"/>
                  </a:lnTo>
                  <a:lnTo>
                    <a:pt x="0" y="55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3653155"/>
              <a:ext cx="559269" cy="559269"/>
            </a:xfrm>
            <a:custGeom>
              <a:avLst/>
              <a:gdLst/>
              <a:ahLst/>
              <a:cxnLst/>
              <a:rect l="l" t="t" r="r" b="b"/>
              <a:pathLst>
                <a:path w="559269" h="559269">
                  <a:moveTo>
                    <a:pt x="0" y="0"/>
                  </a:moveTo>
                  <a:lnTo>
                    <a:pt x="559269" y="0"/>
                  </a:lnTo>
                  <a:lnTo>
                    <a:pt x="559269" y="559269"/>
                  </a:lnTo>
                  <a:lnTo>
                    <a:pt x="0" y="55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0803786" y="3862198"/>
            <a:ext cx="419452" cy="3159318"/>
            <a:chOff x="0" y="0"/>
            <a:chExt cx="559269" cy="42124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59269" cy="559269"/>
            </a:xfrm>
            <a:custGeom>
              <a:avLst/>
              <a:gdLst/>
              <a:ahLst/>
              <a:cxnLst/>
              <a:rect l="l" t="t" r="r" b="b"/>
              <a:pathLst>
                <a:path w="559269" h="559269">
                  <a:moveTo>
                    <a:pt x="0" y="0"/>
                  </a:moveTo>
                  <a:lnTo>
                    <a:pt x="559269" y="0"/>
                  </a:lnTo>
                  <a:lnTo>
                    <a:pt x="559269" y="559269"/>
                  </a:lnTo>
                  <a:lnTo>
                    <a:pt x="0" y="55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1216743"/>
              <a:ext cx="559269" cy="559269"/>
            </a:xfrm>
            <a:custGeom>
              <a:avLst/>
              <a:gdLst/>
              <a:ahLst/>
              <a:cxnLst/>
              <a:rect l="l" t="t" r="r" b="b"/>
              <a:pathLst>
                <a:path w="559269" h="559269">
                  <a:moveTo>
                    <a:pt x="0" y="0"/>
                  </a:moveTo>
                  <a:lnTo>
                    <a:pt x="559269" y="0"/>
                  </a:lnTo>
                  <a:lnTo>
                    <a:pt x="559269" y="559269"/>
                  </a:lnTo>
                  <a:lnTo>
                    <a:pt x="0" y="55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2433486"/>
              <a:ext cx="559269" cy="559269"/>
            </a:xfrm>
            <a:custGeom>
              <a:avLst/>
              <a:gdLst/>
              <a:ahLst/>
              <a:cxnLst/>
              <a:rect l="l" t="t" r="r" b="b"/>
              <a:pathLst>
                <a:path w="559269" h="559269">
                  <a:moveTo>
                    <a:pt x="0" y="0"/>
                  </a:moveTo>
                  <a:lnTo>
                    <a:pt x="559269" y="0"/>
                  </a:lnTo>
                  <a:lnTo>
                    <a:pt x="559269" y="559269"/>
                  </a:lnTo>
                  <a:lnTo>
                    <a:pt x="0" y="55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3653155"/>
              <a:ext cx="559269" cy="559269"/>
            </a:xfrm>
            <a:custGeom>
              <a:avLst/>
              <a:gdLst/>
              <a:ahLst/>
              <a:cxnLst/>
              <a:rect l="l" t="t" r="r" b="b"/>
              <a:pathLst>
                <a:path w="559269" h="559269">
                  <a:moveTo>
                    <a:pt x="0" y="0"/>
                  </a:moveTo>
                  <a:lnTo>
                    <a:pt x="559269" y="0"/>
                  </a:lnTo>
                  <a:lnTo>
                    <a:pt x="559269" y="559269"/>
                  </a:lnTo>
                  <a:lnTo>
                    <a:pt x="0" y="55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3571194" y="3862198"/>
            <a:ext cx="419452" cy="3159318"/>
            <a:chOff x="0" y="0"/>
            <a:chExt cx="559269" cy="421242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59269" cy="559269"/>
            </a:xfrm>
            <a:custGeom>
              <a:avLst/>
              <a:gdLst/>
              <a:ahLst/>
              <a:cxnLst/>
              <a:rect l="l" t="t" r="r" b="b"/>
              <a:pathLst>
                <a:path w="559269" h="559269">
                  <a:moveTo>
                    <a:pt x="0" y="0"/>
                  </a:moveTo>
                  <a:lnTo>
                    <a:pt x="559269" y="0"/>
                  </a:lnTo>
                  <a:lnTo>
                    <a:pt x="559269" y="559269"/>
                  </a:lnTo>
                  <a:lnTo>
                    <a:pt x="0" y="55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1216743"/>
              <a:ext cx="559269" cy="559269"/>
            </a:xfrm>
            <a:custGeom>
              <a:avLst/>
              <a:gdLst/>
              <a:ahLst/>
              <a:cxnLst/>
              <a:rect l="l" t="t" r="r" b="b"/>
              <a:pathLst>
                <a:path w="559269" h="559269">
                  <a:moveTo>
                    <a:pt x="0" y="0"/>
                  </a:moveTo>
                  <a:lnTo>
                    <a:pt x="559269" y="0"/>
                  </a:lnTo>
                  <a:lnTo>
                    <a:pt x="559269" y="559269"/>
                  </a:lnTo>
                  <a:lnTo>
                    <a:pt x="0" y="55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2433486"/>
              <a:ext cx="559269" cy="559269"/>
            </a:xfrm>
            <a:custGeom>
              <a:avLst/>
              <a:gdLst/>
              <a:ahLst/>
              <a:cxnLst/>
              <a:rect l="l" t="t" r="r" b="b"/>
              <a:pathLst>
                <a:path w="559269" h="559269">
                  <a:moveTo>
                    <a:pt x="0" y="0"/>
                  </a:moveTo>
                  <a:lnTo>
                    <a:pt x="559269" y="0"/>
                  </a:lnTo>
                  <a:lnTo>
                    <a:pt x="559269" y="559269"/>
                  </a:lnTo>
                  <a:lnTo>
                    <a:pt x="0" y="55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3653155"/>
              <a:ext cx="559269" cy="559269"/>
            </a:xfrm>
            <a:custGeom>
              <a:avLst/>
              <a:gdLst/>
              <a:ahLst/>
              <a:cxnLst/>
              <a:rect l="l" t="t" r="r" b="b"/>
              <a:pathLst>
                <a:path w="559269" h="559269">
                  <a:moveTo>
                    <a:pt x="0" y="0"/>
                  </a:moveTo>
                  <a:lnTo>
                    <a:pt x="559269" y="0"/>
                  </a:lnTo>
                  <a:lnTo>
                    <a:pt x="559269" y="559269"/>
                  </a:lnTo>
                  <a:lnTo>
                    <a:pt x="0" y="55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16391033" y="3862198"/>
            <a:ext cx="419452" cy="3159318"/>
            <a:chOff x="0" y="0"/>
            <a:chExt cx="559269" cy="421242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59269" cy="559269"/>
            </a:xfrm>
            <a:custGeom>
              <a:avLst/>
              <a:gdLst/>
              <a:ahLst/>
              <a:cxnLst/>
              <a:rect l="l" t="t" r="r" b="b"/>
              <a:pathLst>
                <a:path w="559269" h="559269">
                  <a:moveTo>
                    <a:pt x="0" y="0"/>
                  </a:moveTo>
                  <a:lnTo>
                    <a:pt x="559269" y="0"/>
                  </a:lnTo>
                  <a:lnTo>
                    <a:pt x="559269" y="559269"/>
                  </a:lnTo>
                  <a:lnTo>
                    <a:pt x="0" y="55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1216743"/>
              <a:ext cx="559269" cy="559269"/>
            </a:xfrm>
            <a:custGeom>
              <a:avLst/>
              <a:gdLst/>
              <a:ahLst/>
              <a:cxnLst/>
              <a:rect l="l" t="t" r="r" b="b"/>
              <a:pathLst>
                <a:path w="559269" h="559269">
                  <a:moveTo>
                    <a:pt x="0" y="0"/>
                  </a:moveTo>
                  <a:lnTo>
                    <a:pt x="559269" y="0"/>
                  </a:lnTo>
                  <a:lnTo>
                    <a:pt x="559269" y="559269"/>
                  </a:lnTo>
                  <a:lnTo>
                    <a:pt x="0" y="55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0" y="2433486"/>
              <a:ext cx="559269" cy="559269"/>
            </a:xfrm>
            <a:custGeom>
              <a:avLst/>
              <a:gdLst/>
              <a:ahLst/>
              <a:cxnLst/>
              <a:rect l="l" t="t" r="r" b="b"/>
              <a:pathLst>
                <a:path w="559269" h="559269">
                  <a:moveTo>
                    <a:pt x="0" y="0"/>
                  </a:moveTo>
                  <a:lnTo>
                    <a:pt x="559269" y="0"/>
                  </a:lnTo>
                  <a:lnTo>
                    <a:pt x="559269" y="559269"/>
                  </a:lnTo>
                  <a:lnTo>
                    <a:pt x="0" y="55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3653155"/>
              <a:ext cx="559269" cy="559269"/>
            </a:xfrm>
            <a:custGeom>
              <a:avLst/>
              <a:gdLst/>
              <a:ahLst/>
              <a:cxnLst/>
              <a:rect l="l" t="t" r="r" b="b"/>
              <a:pathLst>
                <a:path w="559269" h="559269">
                  <a:moveTo>
                    <a:pt x="0" y="0"/>
                  </a:moveTo>
                  <a:lnTo>
                    <a:pt x="559269" y="0"/>
                  </a:lnTo>
                  <a:lnTo>
                    <a:pt x="559269" y="559269"/>
                  </a:lnTo>
                  <a:lnTo>
                    <a:pt x="0" y="55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>
            <a:off x="10803786" y="7503470"/>
            <a:ext cx="419452" cy="419452"/>
          </a:xfrm>
          <a:custGeom>
            <a:avLst/>
            <a:gdLst/>
            <a:ahLst/>
            <a:cxnLst/>
            <a:rect l="l" t="t" r="r" b="b"/>
            <a:pathLst>
              <a:path w="419452" h="419452">
                <a:moveTo>
                  <a:pt x="0" y="0"/>
                </a:moveTo>
                <a:lnTo>
                  <a:pt x="419451" y="0"/>
                </a:lnTo>
                <a:lnTo>
                  <a:pt x="419451" y="419452"/>
                </a:lnTo>
                <a:lnTo>
                  <a:pt x="0" y="4194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571194" y="7503470"/>
            <a:ext cx="419452" cy="419452"/>
          </a:xfrm>
          <a:custGeom>
            <a:avLst/>
            <a:gdLst/>
            <a:ahLst/>
            <a:cxnLst/>
            <a:rect l="l" t="t" r="r" b="b"/>
            <a:pathLst>
              <a:path w="419452" h="419452">
                <a:moveTo>
                  <a:pt x="0" y="0"/>
                </a:moveTo>
                <a:lnTo>
                  <a:pt x="419451" y="0"/>
                </a:lnTo>
                <a:lnTo>
                  <a:pt x="419451" y="419452"/>
                </a:lnTo>
                <a:lnTo>
                  <a:pt x="0" y="4194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3571194" y="8408697"/>
            <a:ext cx="419452" cy="419452"/>
          </a:xfrm>
          <a:custGeom>
            <a:avLst/>
            <a:gdLst/>
            <a:ahLst/>
            <a:cxnLst/>
            <a:rect l="l" t="t" r="r" b="b"/>
            <a:pathLst>
              <a:path w="419452" h="419452">
                <a:moveTo>
                  <a:pt x="0" y="0"/>
                </a:moveTo>
                <a:lnTo>
                  <a:pt x="419451" y="0"/>
                </a:lnTo>
                <a:lnTo>
                  <a:pt x="419451" y="419451"/>
                </a:lnTo>
                <a:lnTo>
                  <a:pt x="0" y="4194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6391033" y="7503470"/>
            <a:ext cx="419452" cy="419452"/>
          </a:xfrm>
          <a:custGeom>
            <a:avLst/>
            <a:gdLst/>
            <a:ahLst/>
            <a:cxnLst/>
            <a:rect l="l" t="t" r="r" b="b"/>
            <a:pathLst>
              <a:path w="419452" h="419452">
                <a:moveTo>
                  <a:pt x="0" y="0"/>
                </a:moveTo>
                <a:lnTo>
                  <a:pt x="419452" y="0"/>
                </a:lnTo>
                <a:lnTo>
                  <a:pt x="419452" y="419452"/>
                </a:lnTo>
                <a:lnTo>
                  <a:pt x="0" y="4194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6391033" y="8408697"/>
            <a:ext cx="419452" cy="419452"/>
          </a:xfrm>
          <a:custGeom>
            <a:avLst/>
            <a:gdLst/>
            <a:ahLst/>
            <a:cxnLst/>
            <a:rect l="l" t="t" r="r" b="b"/>
            <a:pathLst>
              <a:path w="419452" h="419452">
                <a:moveTo>
                  <a:pt x="0" y="0"/>
                </a:moveTo>
                <a:lnTo>
                  <a:pt x="419452" y="0"/>
                </a:lnTo>
                <a:lnTo>
                  <a:pt x="419452" y="419451"/>
                </a:lnTo>
                <a:lnTo>
                  <a:pt x="0" y="4194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391033" y="9313923"/>
            <a:ext cx="419452" cy="419452"/>
          </a:xfrm>
          <a:custGeom>
            <a:avLst/>
            <a:gdLst/>
            <a:ahLst/>
            <a:cxnLst/>
            <a:rect l="l" t="t" r="r" b="b"/>
            <a:pathLst>
              <a:path w="419452" h="419452">
                <a:moveTo>
                  <a:pt x="0" y="0"/>
                </a:moveTo>
                <a:lnTo>
                  <a:pt x="419452" y="0"/>
                </a:lnTo>
                <a:lnTo>
                  <a:pt x="419452" y="419452"/>
                </a:lnTo>
                <a:lnTo>
                  <a:pt x="0" y="4194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603723" y="516966"/>
            <a:ext cx="17355523" cy="937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90"/>
              </a:lnSpc>
              <a:spcBef>
                <a:spcPct val="0"/>
              </a:spcBef>
            </a:pPr>
            <a:r>
              <a:rPr lang="en-US" sz="5645" spc="45">
                <a:solidFill>
                  <a:srgbClr val="E24145"/>
                </a:solidFill>
                <a:latin typeface="Oswald Bold"/>
                <a:ea typeface="Oswald Bold"/>
                <a:cs typeface="Oswald Bold"/>
                <a:sym typeface="Oswald Bold"/>
              </a:rPr>
              <a:t>UNLOCK MORE AND EARN MORE AS YOU RANK UP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30196"/>
          </a:xfrm>
          <a:custGeom>
            <a:avLst/>
            <a:gdLst/>
            <a:ahLst/>
            <a:cxnLst/>
            <a:rect l="l" t="t" r="r" b="b"/>
            <a:pathLst>
              <a:path w="18288000" h="10230196">
                <a:moveTo>
                  <a:pt x="0" y="0"/>
                </a:moveTo>
                <a:lnTo>
                  <a:pt x="18288000" y="0"/>
                </a:lnTo>
                <a:lnTo>
                  <a:pt x="18288000" y="10230196"/>
                </a:lnTo>
                <a:lnTo>
                  <a:pt x="0" y="102301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871904" y="-2053798"/>
            <a:ext cx="10416096" cy="12454171"/>
            <a:chOff x="0" y="0"/>
            <a:chExt cx="8603361" cy="10286746"/>
          </a:xfrm>
        </p:grpSpPr>
        <p:sp>
          <p:nvSpPr>
            <p:cNvPr id="4" name="Freeform 4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3"/>
              <a:stretch>
                <a:fillRect r="-79463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3739718" y="2929944"/>
            <a:ext cx="10808563" cy="4120765"/>
          </a:xfrm>
          <a:custGeom>
            <a:avLst/>
            <a:gdLst/>
            <a:ahLst/>
            <a:cxnLst/>
            <a:rect l="l" t="t" r="r" b="b"/>
            <a:pathLst>
              <a:path w="10808563" h="4120765">
                <a:moveTo>
                  <a:pt x="0" y="0"/>
                </a:moveTo>
                <a:lnTo>
                  <a:pt x="10808564" y="0"/>
                </a:lnTo>
                <a:lnTo>
                  <a:pt x="10808564" y="4120764"/>
                </a:lnTo>
                <a:lnTo>
                  <a:pt x="0" y="41207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521330">
            <a:off x="4522202" y="1734737"/>
            <a:ext cx="14167639" cy="7119239"/>
          </a:xfrm>
          <a:custGeom>
            <a:avLst/>
            <a:gdLst/>
            <a:ahLst/>
            <a:cxnLst/>
            <a:rect l="l" t="t" r="r" b="b"/>
            <a:pathLst>
              <a:path w="14167639" h="7119239">
                <a:moveTo>
                  <a:pt x="0" y="0"/>
                </a:moveTo>
                <a:lnTo>
                  <a:pt x="14167639" y="0"/>
                </a:lnTo>
                <a:lnTo>
                  <a:pt x="14167639" y="7119238"/>
                </a:lnTo>
                <a:lnTo>
                  <a:pt x="0" y="71192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357312" y="2124857"/>
            <a:ext cx="15591759" cy="7765841"/>
            <a:chOff x="0" y="0"/>
            <a:chExt cx="4106471" cy="204532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06471" cy="2045324"/>
            </a:xfrm>
            <a:custGeom>
              <a:avLst/>
              <a:gdLst/>
              <a:ahLst/>
              <a:cxnLst/>
              <a:rect l="l" t="t" r="r" b="b"/>
              <a:pathLst>
                <a:path w="4106471" h="2045324">
                  <a:moveTo>
                    <a:pt x="12413" y="0"/>
                  </a:moveTo>
                  <a:lnTo>
                    <a:pt x="4094058" y="0"/>
                  </a:lnTo>
                  <a:cubicBezTo>
                    <a:pt x="4100914" y="0"/>
                    <a:pt x="4106471" y="5558"/>
                    <a:pt x="4106471" y="12413"/>
                  </a:cubicBezTo>
                  <a:lnTo>
                    <a:pt x="4106471" y="2032911"/>
                  </a:lnTo>
                  <a:cubicBezTo>
                    <a:pt x="4106471" y="2036203"/>
                    <a:pt x="4105164" y="2039361"/>
                    <a:pt x="4102836" y="2041689"/>
                  </a:cubicBezTo>
                  <a:cubicBezTo>
                    <a:pt x="4100507" y="2044017"/>
                    <a:pt x="4097350" y="2045324"/>
                    <a:pt x="4094058" y="2045324"/>
                  </a:cubicBezTo>
                  <a:lnTo>
                    <a:pt x="12413" y="2045324"/>
                  </a:lnTo>
                  <a:cubicBezTo>
                    <a:pt x="9121" y="2045324"/>
                    <a:pt x="5964" y="2044017"/>
                    <a:pt x="3636" y="2041689"/>
                  </a:cubicBezTo>
                  <a:cubicBezTo>
                    <a:pt x="1308" y="2039361"/>
                    <a:pt x="0" y="2036203"/>
                    <a:pt x="0" y="2032911"/>
                  </a:cubicBezTo>
                  <a:lnTo>
                    <a:pt x="0" y="12413"/>
                  </a:lnTo>
                  <a:cubicBezTo>
                    <a:pt x="0" y="9121"/>
                    <a:pt x="1308" y="5964"/>
                    <a:pt x="3636" y="3636"/>
                  </a:cubicBezTo>
                  <a:cubicBezTo>
                    <a:pt x="5964" y="1308"/>
                    <a:pt x="9121" y="0"/>
                    <a:pt x="12413" y="0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4106471" cy="206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191521" y="6937923"/>
            <a:ext cx="9904959" cy="680751"/>
          </a:xfrm>
          <a:custGeom>
            <a:avLst/>
            <a:gdLst/>
            <a:ahLst/>
            <a:cxnLst/>
            <a:rect l="l" t="t" r="r" b="b"/>
            <a:pathLst>
              <a:path w="9904959" h="680751">
                <a:moveTo>
                  <a:pt x="0" y="0"/>
                </a:moveTo>
                <a:lnTo>
                  <a:pt x="9904958" y="0"/>
                </a:lnTo>
                <a:lnTo>
                  <a:pt x="9904958" y="680752"/>
                </a:lnTo>
                <a:lnTo>
                  <a:pt x="0" y="6807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8736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840680" y="3111385"/>
            <a:ext cx="10606639" cy="203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18"/>
              </a:lnSpc>
              <a:spcBef>
                <a:spcPct val="0"/>
              </a:spcBef>
            </a:pPr>
            <a:r>
              <a:rPr lang="en-US" sz="11870" spc="-474">
                <a:solidFill>
                  <a:srgbClr val="E24145"/>
                </a:solidFill>
                <a:latin typeface="Oswald Bold"/>
                <a:ea typeface="Oswald Bold"/>
                <a:cs typeface="Oswald Bold"/>
                <a:sym typeface="Oswald Bold"/>
              </a:rPr>
              <a:t>GET STARTED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51473" y="5215201"/>
            <a:ext cx="9785054" cy="1163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  <a:spcBef>
                <a:spcPct val="0"/>
              </a:spcBef>
            </a:pPr>
            <a:r>
              <a:rPr lang="en-US" sz="3334" spc="286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CHOOSE TO BECOME AN AGENT WITH MEMBERSHIP OR A MEMBER ONLY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864244" y="7904186"/>
            <a:ext cx="10585273" cy="2761529"/>
            <a:chOff x="0" y="0"/>
            <a:chExt cx="6128474" cy="1598821"/>
          </a:xfrm>
        </p:grpSpPr>
        <p:sp>
          <p:nvSpPr>
            <p:cNvPr id="14" name="Freeform 14"/>
            <p:cNvSpPr/>
            <p:nvPr/>
          </p:nvSpPr>
          <p:spPr>
            <a:xfrm>
              <a:off x="1378" y="0"/>
              <a:ext cx="6125719" cy="1598821"/>
            </a:xfrm>
            <a:custGeom>
              <a:avLst/>
              <a:gdLst/>
              <a:ahLst/>
              <a:cxnLst/>
              <a:rect l="l" t="t" r="r" b="b"/>
              <a:pathLst>
                <a:path w="6125719" h="1598821">
                  <a:moveTo>
                    <a:pt x="5909268" y="0"/>
                  </a:moveTo>
                  <a:lnTo>
                    <a:pt x="13250" y="0"/>
                  </a:lnTo>
                  <a:cubicBezTo>
                    <a:pt x="9549" y="0"/>
                    <a:pt x="6027" y="1591"/>
                    <a:pt x="3580" y="4368"/>
                  </a:cubicBezTo>
                  <a:cubicBezTo>
                    <a:pt x="1134" y="7145"/>
                    <a:pt x="0" y="10840"/>
                    <a:pt x="466" y="14511"/>
                  </a:cubicBezTo>
                  <a:lnTo>
                    <a:pt x="199978" y="1584310"/>
                  </a:lnTo>
                  <a:cubicBezTo>
                    <a:pt x="201032" y="1592605"/>
                    <a:pt x="208089" y="1598821"/>
                    <a:pt x="216450" y="1598821"/>
                  </a:cubicBezTo>
                  <a:lnTo>
                    <a:pt x="6112468" y="1598821"/>
                  </a:lnTo>
                  <a:cubicBezTo>
                    <a:pt x="6116169" y="1598821"/>
                    <a:pt x="6119691" y="1597230"/>
                    <a:pt x="6122138" y="1594453"/>
                  </a:cubicBezTo>
                  <a:cubicBezTo>
                    <a:pt x="6124584" y="1591676"/>
                    <a:pt x="6125718" y="1587982"/>
                    <a:pt x="6125252" y="1584310"/>
                  </a:cubicBezTo>
                  <a:lnTo>
                    <a:pt x="5925740" y="14511"/>
                  </a:lnTo>
                  <a:cubicBezTo>
                    <a:pt x="5924686" y="6217"/>
                    <a:pt x="5917629" y="0"/>
                    <a:pt x="5909268" y="0"/>
                  </a:cubicBezTo>
                  <a:close/>
                </a:path>
              </a:pathLst>
            </a:custGeom>
            <a:solidFill>
              <a:srgbClr val="13294B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47625"/>
              <a:ext cx="5925274" cy="1646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spc="-49">
                  <a:solidFill>
                    <a:srgbClr val="E24145"/>
                  </a:solidFill>
                  <a:latin typeface="Oswald"/>
                  <a:ea typeface="Oswald"/>
                  <a:cs typeface="Oswald"/>
                  <a:sym typeface="Oswald"/>
                </a:rPr>
                <a:t>PLATINUM AGENT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spc="-49">
                  <a:solidFill>
                    <a:srgbClr val="E24145"/>
                  </a:solidFill>
                  <a:latin typeface="Oswald"/>
                  <a:ea typeface="Oswald"/>
                  <a:cs typeface="Oswald"/>
                  <a:sym typeface="Oswald"/>
                </a:rPr>
                <a:t>$219.98 TO GET STARTED OR BECOME A GOLD/SILVER AGENT</a:t>
              </a:r>
            </a:p>
            <a:p>
              <a:pPr algn="ctr">
                <a:lnSpc>
                  <a:spcPts val="3499"/>
                </a:lnSpc>
              </a:pPr>
              <a:endParaRPr lang="en-US" sz="2499" spc="-49">
                <a:solidFill>
                  <a:srgbClr val="E24145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144000" y="7904186"/>
            <a:ext cx="9639368" cy="2761529"/>
            <a:chOff x="0" y="0"/>
            <a:chExt cx="5580831" cy="1598821"/>
          </a:xfrm>
        </p:grpSpPr>
        <p:sp>
          <p:nvSpPr>
            <p:cNvPr id="17" name="Freeform 17"/>
            <p:cNvSpPr/>
            <p:nvPr/>
          </p:nvSpPr>
          <p:spPr>
            <a:xfrm>
              <a:off x="1513" y="0"/>
              <a:ext cx="5577806" cy="1598821"/>
            </a:xfrm>
            <a:custGeom>
              <a:avLst/>
              <a:gdLst/>
              <a:ahLst/>
              <a:cxnLst/>
              <a:rect l="l" t="t" r="r" b="b"/>
              <a:pathLst>
                <a:path w="5577806" h="1598821">
                  <a:moveTo>
                    <a:pt x="5360055" y="0"/>
                  </a:moveTo>
                  <a:lnTo>
                    <a:pt x="14550" y="0"/>
                  </a:lnTo>
                  <a:cubicBezTo>
                    <a:pt x="10486" y="0"/>
                    <a:pt x="6618" y="1747"/>
                    <a:pt x="3932" y="4797"/>
                  </a:cubicBezTo>
                  <a:cubicBezTo>
                    <a:pt x="1246" y="7846"/>
                    <a:pt x="0" y="11903"/>
                    <a:pt x="512" y="15935"/>
                  </a:cubicBezTo>
                  <a:lnTo>
                    <a:pt x="199662" y="1582886"/>
                  </a:lnTo>
                  <a:cubicBezTo>
                    <a:pt x="200819" y="1591995"/>
                    <a:pt x="208569" y="1598821"/>
                    <a:pt x="217750" y="1598821"/>
                  </a:cubicBezTo>
                  <a:lnTo>
                    <a:pt x="5563255" y="1598821"/>
                  </a:lnTo>
                  <a:cubicBezTo>
                    <a:pt x="5567319" y="1598821"/>
                    <a:pt x="5571187" y="1597074"/>
                    <a:pt x="5573873" y="1594025"/>
                  </a:cubicBezTo>
                  <a:cubicBezTo>
                    <a:pt x="5576560" y="1590975"/>
                    <a:pt x="5577805" y="1586918"/>
                    <a:pt x="5577293" y="1582886"/>
                  </a:cubicBezTo>
                  <a:lnTo>
                    <a:pt x="5378143" y="15935"/>
                  </a:lnTo>
                  <a:cubicBezTo>
                    <a:pt x="5376986" y="6827"/>
                    <a:pt x="5369236" y="0"/>
                    <a:pt x="5360055" y="0"/>
                  </a:cubicBezTo>
                  <a:close/>
                </a:path>
              </a:pathLst>
            </a:custGeom>
            <a:solidFill>
              <a:srgbClr val="13294B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47625"/>
              <a:ext cx="5377631" cy="1646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spc="-49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PLATINUM MEMBER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spc="-49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119.98 TO GET STARTED OR BECOME A GOLD/SILVER MEMBER</a:t>
              </a:r>
            </a:p>
            <a:p>
              <a:pPr algn="ctr">
                <a:lnSpc>
                  <a:spcPts val="3499"/>
                </a:lnSpc>
              </a:pPr>
              <a:endParaRPr lang="en-US" sz="2499" spc="-49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9977" y="905285"/>
            <a:ext cx="16948046" cy="8476430"/>
          </a:xfrm>
          <a:custGeom>
            <a:avLst/>
            <a:gdLst/>
            <a:ahLst/>
            <a:cxnLst/>
            <a:rect l="l" t="t" r="r" b="b"/>
            <a:pathLst>
              <a:path w="16948046" h="8476430">
                <a:moveTo>
                  <a:pt x="0" y="0"/>
                </a:moveTo>
                <a:lnTo>
                  <a:pt x="16948046" y="0"/>
                </a:lnTo>
                <a:lnTo>
                  <a:pt x="16948046" y="8476430"/>
                </a:lnTo>
                <a:lnTo>
                  <a:pt x="0" y="8476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1" r="-124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9977" y="905285"/>
            <a:ext cx="10921029" cy="5930836"/>
          </a:xfrm>
          <a:custGeom>
            <a:avLst/>
            <a:gdLst/>
            <a:ahLst/>
            <a:cxnLst/>
            <a:rect l="l" t="t" r="r" b="b"/>
            <a:pathLst>
              <a:path w="10921029" h="5930836">
                <a:moveTo>
                  <a:pt x="0" y="0"/>
                </a:moveTo>
                <a:lnTo>
                  <a:pt x="10921028" y="0"/>
                </a:lnTo>
                <a:lnTo>
                  <a:pt x="10921028" y="5930836"/>
                </a:lnTo>
                <a:lnTo>
                  <a:pt x="0" y="5930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9977" y="905285"/>
            <a:ext cx="16948046" cy="8476430"/>
          </a:xfrm>
          <a:custGeom>
            <a:avLst/>
            <a:gdLst/>
            <a:ahLst/>
            <a:cxnLst/>
            <a:rect l="l" t="t" r="r" b="b"/>
            <a:pathLst>
              <a:path w="16948046" h="8476430">
                <a:moveTo>
                  <a:pt x="0" y="0"/>
                </a:moveTo>
                <a:lnTo>
                  <a:pt x="16948046" y="0"/>
                </a:lnTo>
                <a:lnTo>
                  <a:pt x="16948046" y="8476430"/>
                </a:lnTo>
                <a:lnTo>
                  <a:pt x="0" y="8476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1" r="-124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9977" y="905285"/>
            <a:ext cx="10921029" cy="5930836"/>
          </a:xfrm>
          <a:custGeom>
            <a:avLst/>
            <a:gdLst/>
            <a:ahLst/>
            <a:cxnLst/>
            <a:rect l="l" t="t" r="r" b="b"/>
            <a:pathLst>
              <a:path w="10921029" h="5930836">
                <a:moveTo>
                  <a:pt x="0" y="0"/>
                </a:moveTo>
                <a:lnTo>
                  <a:pt x="10921028" y="0"/>
                </a:lnTo>
                <a:lnTo>
                  <a:pt x="10921028" y="5930836"/>
                </a:lnTo>
                <a:lnTo>
                  <a:pt x="0" y="5930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96504" y="5832535"/>
            <a:ext cx="12079739" cy="3425765"/>
          </a:xfrm>
          <a:custGeom>
            <a:avLst/>
            <a:gdLst/>
            <a:ahLst/>
            <a:cxnLst/>
            <a:rect l="l" t="t" r="r" b="b"/>
            <a:pathLst>
              <a:path w="12079739" h="3425765">
                <a:moveTo>
                  <a:pt x="0" y="0"/>
                </a:moveTo>
                <a:lnTo>
                  <a:pt x="12079739" y="0"/>
                </a:lnTo>
                <a:lnTo>
                  <a:pt x="12079739" y="3425765"/>
                </a:lnTo>
                <a:lnTo>
                  <a:pt x="0" y="3425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9977" y="905285"/>
            <a:ext cx="16948046" cy="8476430"/>
          </a:xfrm>
          <a:custGeom>
            <a:avLst/>
            <a:gdLst/>
            <a:ahLst/>
            <a:cxnLst/>
            <a:rect l="l" t="t" r="r" b="b"/>
            <a:pathLst>
              <a:path w="16948046" h="8476430">
                <a:moveTo>
                  <a:pt x="0" y="0"/>
                </a:moveTo>
                <a:lnTo>
                  <a:pt x="16948046" y="0"/>
                </a:lnTo>
                <a:lnTo>
                  <a:pt x="16948046" y="8476430"/>
                </a:lnTo>
                <a:lnTo>
                  <a:pt x="0" y="8476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1" r="-124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9977" y="905285"/>
            <a:ext cx="10921029" cy="5930836"/>
          </a:xfrm>
          <a:custGeom>
            <a:avLst/>
            <a:gdLst/>
            <a:ahLst/>
            <a:cxnLst/>
            <a:rect l="l" t="t" r="r" b="b"/>
            <a:pathLst>
              <a:path w="10921029" h="5930836">
                <a:moveTo>
                  <a:pt x="0" y="0"/>
                </a:moveTo>
                <a:lnTo>
                  <a:pt x="10921028" y="0"/>
                </a:lnTo>
                <a:lnTo>
                  <a:pt x="10921028" y="5930836"/>
                </a:lnTo>
                <a:lnTo>
                  <a:pt x="0" y="5930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96504" y="5832535"/>
            <a:ext cx="12079739" cy="3425765"/>
          </a:xfrm>
          <a:custGeom>
            <a:avLst/>
            <a:gdLst/>
            <a:ahLst/>
            <a:cxnLst/>
            <a:rect l="l" t="t" r="r" b="b"/>
            <a:pathLst>
              <a:path w="12079739" h="3425765">
                <a:moveTo>
                  <a:pt x="0" y="0"/>
                </a:moveTo>
                <a:lnTo>
                  <a:pt x="12079739" y="0"/>
                </a:lnTo>
                <a:lnTo>
                  <a:pt x="12079739" y="3425765"/>
                </a:lnTo>
                <a:lnTo>
                  <a:pt x="0" y="3425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15863" y="1234822"/>
            <a:ext cx="11241021" cy="5095162"/>
          </a:xfrm>
          <a:custGeom>
            <a:avLst/>
            <a:gdLst/>
            <a:ahLst/>
            <a:cxnLst/>
            <a:rect l="l" t="t" r="r" b="b"/>
            <a:pathLst>
              <a:path w="11241021" h="5095162">
                <a:moveTo>
                  <a:pt x="0" y="0"/>
                </a:moveTo>
                <a:lnTo>
                  <a:pt x="11241022" y="0"/>
                </a:lnTo>
                <a:lnTo>
                  <a:pt x="11241022" y="5095162"/>
                </a:lnTo>
                <a:lnTo>
                  <a:pt x="0" y="509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9977" y="905285"/>
            <a:ext cx="16948046" cy="8476430"/>
          </a:xfrm>
          <a:custGeom>
            <a:avLst/>
            <a:gdLst/>
            <a:ahLst/>
            <a:cxnLst/>
            <a:rect l="l" t="t" r="r" b="b"/>
            <a:pathLst>
              <a:path w="16948046" h="8476430">
                <a:moveTo>
                  <a:pt x="0" y="0"/>
                </a:moveTo>
                <a:lnTo>
                  <a:pt x="16948046" y="0"/>
                </a:lnTo>
                <a:lnTo>
                  <a:pt x="16948046" y="8476430"/>
                </a:lnTo>
                <a:lnTo>
                  <a:pt x="0" y="8476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1" r="-124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9977" y="905285"/>
            <a:ext cx="10921029" cy="5930836"/>
          </a:xfrm>
          <a:custGeom>
            <a:avLst/>
            <a:gdLst/>
            <a:ahLst/>
            <a:cxnLst/>
            <a:rect l="l" t="t" r="r" b="b"/>
            <a:pathLst>
              <a:path w="10921029" h="5930836">
                <a:moveTo>
                  <a:pt x="0" y="0"/>
                </a:moveTo>
                <a:lnTo>
                  <a:pt x="10921028" y="0"/>
                </a:lnTo>
                <a:lnTo>
                  <a:pt x="10921028" y="5930836"/>
                </a:lnTo>
                <a:lnTo>
                  <a:pt x="0" y="5930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96504" y="5832535"/>
            <a:ext cx="12079739" cy="3425765"/>
          </a:xfrm>
          <a:custGeom>
            <a:avLst/>
            <a:gdLst/>
            <a:ahLst/>
            <a:cxnLst/>
            <a:rect l="l" t="t" r="r" b="b"/>
            <a:pathLst>
              <a:path w="12079739" h="3425765">
                <a:moveTo>
                  <a:pt x="0" y="0"/>
                </a:moveTo>
                <a:lnTo>
                  <a:pt x="12079739" y="0"/>
                </a:lnTo>
                <a:lnTo>
                  <a:pt x="12079739" y="3425765"/>
                </a:lnTo>
                <a:lnTo>
                  <a:pt x="0" y="3425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15863" y="1234822"/>
            <a:ext cx="11241021" cy="5095162"/>
          </a:xfrm>
          <a:custGeom>
            <a:avLst/>
            <a:gdLst/>
            <a:ahLst/>
            <a:cxnLst/>
            <a:rect l="l" t="t" r="r" b="b"/>
            <a:pathLst>
              <a:path w="11241021" h="5095162">
                <a:moveTo>
                  <a:pt x="0" y="0"/>
                </a:moveTo>
                <a:lnTo>
                  <a:pt x="11241022" y="0"/>
                </a:lnTo>
                <a:lnTo>
                  <a:pt x="11241022" y="5095162"/>
                </a:lnTo>
                <a:lnTo>
                  <a:pt x="0" y="509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3356" y="1599993"/>
            <a:ext cx="11199231" cy="3543507"/>
          </a:xfrm>
          <a:custGeom>
            <a:avLst/>
            <a:gdLst/>
            <a:ahLst/>
            <a:cxnLst/>
            <a:rect l="l" t="t" r="r" b="b"/>
            <a:pathLst>
              <a:path w="11199231" h="3543507">
                <a:moveTo>
                  <a:pt x="0" y="0"/>
                </a:moveTo>
                <a:lnTo>
                  <a:pt x="11199231" y="0"/>
                </a:lnTo>
                <a:lnTo>
                  <a:pt x="11199231" y="3543507"/>
                </a:lnTo>
                <a:lnTo>
                  <a:pt x="0" y="3543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9977" y="905285"/>
            <a:ext cx="16948046" cy="8476430"/>
          </a:xfrm>
          <a:custGeom>
            <a:avLst/>
            <a:gdLst/>
            <a:ahLst/>
            <a:cxnLst/>
            <a:rect l="l" t="t" r="r" b="b"/>
            <a:pathLst>
              <a:path w="16948046" h="8476430">
                <a:moveTo>
                  <a:pt x="0" y="0"/>
                </a:moveTo>
                <a:lnTo>
                  <a:pt x="16948046" y="0"/>
                </a:lnTo>
                <a:lnTo>
                  <a:pt x="16948046" y="8476430"/>
                </a:lnTo>
                <a:lnTo>
                  <a:pt x="0" y="8476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1" r="-124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9977" y="905285"/>
            <a:ext cx="10921029" cy="5930836"/>
          </a:xfrm>
          <a:custGeom>
            <a:avLst/>
            <a:gdLst/>
            <a:ahLst/>
            <a:cxnLst/>
            <a:rect l="l" t="t" r="r" b="b"/>
            <a:pathLst>
              <a:path w="10921029" h="5930836">
                <a:moveTo>
                  <a:pt x="0" y="0"/>
                </a:moveTo>
                <a:lnTo>
                  <a:pt x="10921028" y="0"/>
                </a:lnTo>
                <a:lnTo>
                  <a:pt x="10921028" y="5930836"/>
                </a:lnTo>
                <a:lnTo>
                  <a:pt x="0" y="5930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96504" y="5832535"/>
            <a:ext cx="12079739" cy="3425765"/>
          </a:xfrm>
          <a:custGeom>
            <a:avLst/>
            <a:gdLst/>
            <a:ahLst/>
            <a:cxnLst/>
            <a:rect l="l" t="t" r="r" b="b"/>
            <a:pathLst>
              <a:path w="12079739" h="3425765">
                <a:moveTo>
                  <a:pt x="0" y="0"/>
                </a:moveTo>
                <a:lnTo>
                  <a:pt x="12079739" y="0"/>
                </a:lnTo>
                <a:lnTo>
                  <a:pt x="12079739" y="3425765"/>
                </a:lnTo>
                <a:lnTo>
                  <a:pt x="0" y="3425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15863" y="1234822"/>
            <a:ext cx="11241021" cy="5095162"/>
          </a:xfrm>
          <a:custGeom>
            <a:avLst/>
            <a:gdLst/>
            <a:ahLst/>
            <a:cxnLst/>
            <a:rect l="l" t="t" r="r" b="b"/>
            <a:pathLst>
              <a:path w="11241021" h="5095162">
                <a:moveTo>
                  <a:pt x="0" y="0"/>
                </a:moveTo>
                <a:lnTo>
                  <a:pt x="11241022" y="0"/>
                </a:lnTo>
                <a:lnTo>
                  <a:pt x="11241022" y="5095162"/>
                </a:lnTo>
                <a:lnTo>
                  <a:pt x="0" y="509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3356" y="1599993"/>
            <a:ext cx="11199231" cy="3543507"/>
          </a:xfrm>
          <a:custGeom>
            <a:avLst/>
            <a:gdLst/>
            <a:ahLst/>
            <a:cxnLst/>
            <a:rect l="l" t="t" r="r" b="b"/>
            <a:pathLst>
              <a:path w="11199231" h="3543507">
                <a:moveTo>
                  <a:pt x="0" y="0"/>
                </a:moveTo>
                <a:lnTo>
                  <a:pt x="11199231" y="0"/>
                </a:lnTo>
                <a:lnTo>
                  <a:pt x="11199231" y="3543507"/>
                </a:lnTo>
                <a:lnTo>
                  <a:pt x="0" y="3543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33104" y="3702767"/>
            <a:ext cx="11221792" cy="2881467"/>
          </a:xfrm>
          <a:custGeom>
            <a:avLst/>
            <a:gdLst/>
            <a:ahLst/>
            <a:cxnLst/>
            <a:rect l="l" t="t" r="r" b="b"/>
            <a:pathLst>
              <a:path w="11221792" h="2881467">
                <a:moveTo>
                  <a:pt x="0" y="0"/>
                </a:moveTo>
                <a:lnTo>
                  <a:pt x="11221792" y="0"/>
                </a:lnTo>
                <a:lnTo>
                  <a:pt x="11221792" y="2881466"/>
                </a:lnTo>
                <a:lnTo>
                  <a:pt x="0" y="28814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9977" y="905285"/>
            <a:ext cx="16948046" cy="8476430"/>
          </a:xfrm>
          <a:custGeom>
            <a:avLst/>
            <a:gdLst/>
            <a:ahLst/>
            <a:cxnLst/>
            <a:rect l="l" t="t" r="r" b="b"/>
            <a:pathLst>
              <a:path w="16948046" h="8476430">
                <a:moveTo>
                  <a:pt x="0" y="0"/>
                </a:moveTo>
                <a:lnTo>
                  <a:pt x="16948046" y="0"/>
                </a:lnTo>
                <a:lnTo>
                  <a:pt x="16948046" y="8476430"/>
                </a:lnTo>
                <a:lnTo>
                  <a:pt x="0" y="8476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1" r="-124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9977" y="905285"/>
            <a:ext cx="10921029" cy="5930836"/>
          </a:xfrm>
          <a:custGeom>
            <a:avLst/>
            <a:gdLst/>
            <a:ahLst/>
            <a:cxnLst/>
            <a:rect l="l" t="t" r="r" b="b"/>
            <a:pathLst>
              <a:path w="10921029" h="5930836">
                <a:moveTo>
                  <a:pt x="0" y="0"/>
                </a:moveTo>
                <a:lnTo>
                  <a:pt x="10921028" y="0"/>
                </a:lnTo>
                <a:lnTo>
                  <a:pt x="10921028" y="5930836"/>
                </a:lnTo>
                <a:lnTo>
                  <a:pt x="0" y="5930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96504" y="5832535"/>
            <a:ext cx="12079739" cy="3425765"/>
          </a:xfrm>
          <a:custGeom>
            <a:avLst/>
            <a:gdLst/>
            <a:ahLst/>
            <a:cxnLst/>
            <a:rect l="l" t="t" r="r" b="b"/>
            <a:pathLst>
              <a:path w="12079739" h="3425765">
                <a:moveTo>
                  <a:pt x="0" y="0"/>
                </a:moveTo>
                <a:lnTo>
                  <a:pt x="12079739" y="0"/>
                </a:lnTo>
                <a:lnTo>
                  <a:pt x="12079739" y="3425765"/>
                </a:lnTo>
                <a:lnTo>
                  <a:pt x="0" y="3425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15863" y="1234822"/>
            <a:ext cx="11241021" cy="5095162"/>
          </a:xfrm>
          <a:custGeom>
            <a:avLst/>
            <a:gdLst/>
            <a:ahLst/>
            <a:cxnLst/>
            <a:rect l="l" t="t" r="r" b="b"/>
            <a:pathLst>
              <a:path w="11241021" h="5095162">
                <a:moveTo>
                  <a:pt x="0" y="0"/>
                </a:moveTo>
                <a:lnTo>
                  <a:pt x="11241022" y="0"/>
                </a:lnTo>
                <a:lnTo>
                  <a:pt x="11241022" y="5095162"/>
                </a:lnTo>
                <a:lnTo>
                  <a:pt x="0" y="509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3356" y="1599993"/>
            <a:ext cx="11199231" cy="3543507"/>
          </a:xfrm>
          <a:custGeom>
            <a:avLst/>
            <a:gdLst/>
            <a:ahLst/>
            <a:cxnLst/>
            <a:rect l="l" t="t" r="r" b="b"/>
            <a:pathLst>
              <a:path w="11199231" h="3543507">
                <a:moveTo>
                  <a:pt x="0" y="0"/>
                </a:moveTo>
                <a:lnTo>
                  <a:pt x="11199231" y="0"/>
                </a:lnTo>
                <a:lnTo>
                  <a:pt x="11199231" y="3543507"/>
                </a:lnTo>
                <a:lnTo>
                  <a:pt x="0" y="3543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33104" y="3702767"/>
            <a:ext cx="11221792" cy="2881467"/>
          </a:xfrm>
          <a:custGeom>
            <a:avLst/>
            <a:gdLst/>
            <a:ahLst/>
            <a:cxnLst/>
            <a:rect l="l" t="t" r="r" b="b"/>
            <a:pathLst>
              <a:path w="11221792" h="2881467">
                <a:moveTo>
                  <a:pt x="0" y="0"/>
                </a:moveTo>
                <a:lnTo>
                  <a:pt x="11221792" y="0"/>
                </a:lnTo>
                <a:lnTo>
                  <a:pt x="11221792" y="2881466"/>
                </a:lnTo>
                <a:lnTo>
                  <a:pt x="0" y="28814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39070" y="2746597"/>
            <a:ext cx="15025097" cy="3113308"/>
          </a:xfrm>
          <a:custGeom>
            <a:avLst/>
            <a:gdLst/>
            <a:ahLst/>
            <a:cxnLst/>
            <a:rect l="l" t="t" r="r" b="b"/>
            <a:pathLst>
              <a:path w="15025097" h="3113308">
                <a:moveTo>
                  <a:pt x="0" y="0"/>
                </a:moveTo>
                <a:lnTo>
                  <a:pt x="15025097" y="0"/>
                </a:lnTo>
                <a:lnTo>
                  <a:pt x="15025097" y="3113308"/>
                </a:lnTo>
                <a:lnTo>
                  <a:pt x="0" y="31133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1065</Words>
  <Application>Microsoft Macintosh PowerPoint</Application>
  <PresentationFormat>Custom</PresentationFormat>
  <Paragraphs>171</Paragraphs>
  <Slides>33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Canva Sans Bold</vt:lpstr>
      <vt:lpstr>Raleway</vt:lpstr>
      <vt:lpstr>Anton Italics</vt:lpstr>
      <vt:lpstr>Sunborn</vt:lpstr>
      <vt:lpstr>Oswald</vt:lpstr>
      <vt:lpstr>Arimo Bold</vt:lpstr>
      <vt:lpstr>Calibri</vt:lpstr>
      <vt:lpstr>Inter Bold</vt:lpstr>
      <vt:lpstr>Oswald Bold</vt:lpstr>
      <vt:lpstr>Arial</vt:lpstr>
      <vt:lpstr>Anton</vt:lpstr>
      <vt:lpstr>Aileron Bold</vt:lpstr>
      <vt:lpstr>Raleway Bold</vt:lpstr>
      <vt:lpstr>League Spartan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KonnectMD Deck</dc:title>
  <cp:lastModifiedBy>Microsoft Office User</cp:lastModifiedBy>
  <cp:revision>2</cp:revision>
  <dcterms:created xsi:type="dcterms:W3CDTF">2006-08-16T00:00:00Z</dcterms:created>
  <dcterms:modified xsi:type="dcterms:W3CDTF">2024-07-15T07:33:22Z</dcterms:modified>
  <dc:identifier>DAGK9b04AR4</dc:identifier>
</cp:coreProperties>
</file>